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4"/>
  </p:sldMasterIdLst>
  <p:notesMasterIdLst>
    <p:notesMasterId r:id="rId40"/>
  </p:notesMasterIdLst>
  <p:handoutMasterIdLst>
    <p:handoutMasterId r:id="rId41"/>
  </p:handoutMasterIdLst>
  <p:sldIdLst>
    <p:sldId id="306" r:id="rId5"/>
    <p:sldId id="315" r:id="rId6"/>
    <p:sldId id="363" r:id="rId7"/>
    <p:sldId id="312" r:id="rId8"/>
    <p:sldId id="326" r:id="rId9"/>
    <p:sldId id="316" r:id="rId10"/>
    <p:sldId id="359" r:id="rId11"/>
    <p:sldId id="360" r:id="rId12"/>
    <p:sldId id="310" r:id="rId13"/>
    <p:sldId id="317" r:id="rId14"/>
    <p:sldId id="325" r:id="rId15"/>
    <p:sldId id="358" r:id="rId16"/>
    <p:sldId id="322" r:id="rId17"/>
    <p:sldId id="323" r:id="rId18"/>
    <p:sldId id="324" r:id="rId19"/>
    <p:sldId id="364" r:id="rId20"/>
    <p:sldId id="327" r:id="rId21"/>
    <p:sldId id="361" r:id="rId22"/>
    <p:sldId id="320" r:id="rId23"/>
    <p:sldId id="337" r:id="rId24"/>
    <p:sldId id="334" r:id="rId25"/>
    <p:sldId id="340" r:id="rId26"/>
    <p:sldId id="341" r:id="rId27"/>
    <p:sldId id="342" r:id="rId28"/>
    <p:sldId id="344" r:id="rId29"/>
    <p:sldId id="329" r:id="rId30"/>
    <p:sldId id="343" r:id="rId31"/>
    <p:sldId id="338" r:id="rId32"/>
    <p:sldId id="330" r:id="rId33"/>
    <p:sldId id="335" r:id="rId34"/>
    <p:sldId id="331" r:id="rId35"/>
    <p:sldId id="328" r:id="rId36"/>
    <p:sldId id="321" r:id="rId37"/>
    <p:sldId id="362" r:id="rId38"/>
    <p:sldId id="309" r:id="rId39"/>
  </p:sldIdLst>
  <p:sldSz cx="20091400" cy="11309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orient="horz" pos="6329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orient="horz" pos="1294">
          <p15:clr>
            <a:srgbClr val="A4A3A4"/>
          </p15:clr>
        </p15:guide>
        <p15:guide id="5" orient="horz" pos="1702">
          <p15:clr>
            <a:srgbClr val="A4A3A4"/>
          </p15:clr>
        </p15:guide>
        <p15:guide id="6" orient="horz" pos="6646">
          <p15:clr>
            <a:srgbClr val="A4A3A4"/>
          </p15:clr>
        </p15:guide>
        <p15:guide id="7" orient="horz" pos="478">
          <p15:clr>
            <a:srgbClr val="A4A3A4"/>
          </p15:clr>
        </p15:guide>
        <p15:guide id="8" pos="6328">
          <p15:clr>
            <a:srgbClr val="A4A3A4"/>
          </p15:clr>
        </p15:guide>
        <p15:guide id="9" pos="477">
          <p15:clr>
            <a:srgbClr val="A4A3A4"/>
          </p15:clr>
        </p15:guide>
        <p15:guide id="10" pos="121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9BA"/>
    <a:srgbClr val="00ADEE"/>
    <a:srgbClr val="737272"/>
    <a:srgbClr val="D70F7D"/>
    <a:srgbClr val="848A8A"/>
    <a:srgbClr val="F5FCFC"/>
    <a:srgbClr val="00B2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B4D03-2944-4C18-AE0B-28687F6C5382}" v="420" dt="2021-12-03T18:22:47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6" autoAdjust="0"/>
    <p:restoredTop sz="94660"/>
  </p:normalViewPr>
  <p:slideViewPr>
    <p:cSldViewPr>
      <p:cViewPr varScale="1">
        <p:scale>
          <a:sx n="27" d="100"/>
          <a:sy n="27" d="100"/>
        </p:scale>
        <p:origin x="138" y="1464"/>
      </p:cViewPr>
      <p:guideLst>
        <p:guide orient="horz" pos="3562"/>
        <p:guide orient="horz" pos="6329"/>
        <p:guide orient="horz" pos="296"/>
        <p:guide orient="horz" pos="1294"/>
        <p:guide orient="horz" pos="1702"/>
        <p:guide orient="horz" pos="6646"/>
        <p:guide orient="horz" pos="478"/>
        <p:guide pos="6328"/>
        <p:guide pos="477"/>
        <p:guide pos="121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85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96C4-623B-4C4A-9986-6E25AE86DF08}" type="datetimeFigureOut">
              <a:rPr lang="en-GB" smtClean="0"/>
              <a:pPr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F41E-0C3C-43B9-9007-C8D13F7FCE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5303-F74A-4947-963B-241D85BD3020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F126-571A-4927-84F2-DB09B0B14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4CE1E327-0A2F-4A52-8D87-0222625B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7"/>
          <a:stretch/>
        </p:blipFill>
        <p:spPr>
          <a:xfrm>
            <a:off x="-1" y="-1"/>
            <a:ext cx="20201275" cy="11309352"/>
          </a:xfrm>
          <a:prstGeom prst="rect">
            <a:avLst/>
          </a:prstGeom>
        </p:spPr>
      </p:pic>
      <p:pic>
        <p:nvPicPr>
          <p:cNvPr id="8" name="Picture 7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8DD7E13-5689-4DDB-B109-463A03787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F50E-9089-6049-9574-79F8D0FD6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67540" y="962148"/>
            <a:ext cx="6621029" cy="408144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91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E2C58-3AC5-BF42-8942-37465908C2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67539" y="5383655"/>
            <a:ext cx="6621031" cy="542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95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FC4BBD-7FEC-A541-94CA-E8520FC27EC9}"/>
              </a:ext>
            </a:extLst>
          </p:cNvPr>
          <p:cNvCxnSpPr/>
          <p:nvPr/>
        </p:nvCxnSpPr>
        <p:spPr>
          <a:xfrm flipH="1">
            <a:off x="12267539" y="5204303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E22584-98CD-4E75-A94E-AD59881AC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7" y="100395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5 (Title/Image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1C874-0CA9-2447-83D1-6E1AD5C5C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07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36" y="732356"/>
            <a:ext cx="13287470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47625" y="732356"/>
            <a:ext cx="4334238" cy="845057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4EECC-FDFF-6D41-95DC-09EC90DA9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537" y="2117331"/>
            <a:ext cx="13287472" cy="706628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393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6 (Title/Bullets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61C874-0CA9-2447-83D1-6E1AD5C5C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3287470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67032" y="1988993"/>
            <a:ext cx="5114832" cy="747556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CD19B62-2ED5-624D-B3D4-DC93E8CCB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534" y="1988992"/>
            <a:ext cx="13287470" cy="747556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4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7 (Title/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DFC88F1-8F89-BF41-B330-8C1B14E10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1CE0F-E01C-405B-BBCA-4AA0D7A6F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23143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03813E-2FE5-414F-940E-554692D33B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499" y="2157154"/>
            <a:ext cx="9179749" cy="754803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6E813-014E-734F-8183-29869F4CCC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79156" y="2157153"/>
            <a:ext cx="8784775" cy="754803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8869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Opt 7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DFC88F1-8F89-BF41-B330-8C1B14E10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1CE0F-E01C-405B-BBCA-4AA0D7A6F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23143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EB6440D-1410-F843-82C8-E2F029F3E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2276950"/>
            <a:ext cx="9031923" cy="702184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D502037-6EF3-5944-91AE-E20C3FE00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45699" y="2276950"/>
            <a:ext cx="8918230" cy="7021848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7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8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EBE78-851B-2B41-9B4F-F9E02269E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45D0DA-47F7-1F4B-9745-16B04FFE7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6" y="2233199"/>
            <a:ext cx="15586744" cy="3421477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CB6AB16-056F-1C4D-AC20-994847721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2496" y="5877322"/>
            <a:ext cx="15586744" cy="3421477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062AC4-10F9-8440-885B-C3DE09938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499" y="906038"/>
            <a:ext cx="15586741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1A732-16FE-4291-B737-EECF59CDB234}"/>
              </a:ext>
            </a:extLst>
          </p:cNvPr>
          <p:cNvSpPr txBox="1"/>
          <p:nvPr/>
        </p:nvSpPr>
        <p:spPr>
          <a:xfrm rot="5400000">
            <a:off x="14244706" y="5430086"/>
            <a:ext cx="8524425" cy="1506855"/>
          </a:xfrm>
          <a:prstGeom prst="rect">
            <a:avLst/>
          </a:prstGeom>
        </p:spPr>
        <p:txBody>
          <a:bodyPr vert="horz" wrap="none" lIns="150686" tIns="75343" rIns="150686" bIns="75343" rtlCol="0" anchor="b">
            <a:normAutofit/>
          </a:bodyPr>
          <a:lstStyle/>
          <a:p>
            <a:pPr algn="l"/>
            <a:endParaRPr lang="en-GB" sz="6592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505BCFA-B63F-47C4-882D-C3EBD08449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2452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9 (Title/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393174-FE06-1B45-AF03-833AD2BC8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40751-412C-6A4F-902C-8815F29A22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2497" y="2136211"/>
            <a:ext cx="9313199" cy="6989564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video content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8107727-E0A1-C242-AA79-C4EC68FAE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30335DC-8B39-6C4E-A6D1-92BFAB61E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15740" y="2136212"/>
            <a:ext cx="6244597" cy="6989564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B6B07B-4AF9-4CC7-9064-51BAFC225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5386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10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609942-56AE-8A45-8E3D-6417B8935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AEA000F-B8F5-C645-B95E-B8393669E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2233197"/>
            <a:ext cx="9313201" cy="7065600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5740" y="2233197"/>
            <a:ext cx="6048706" cy="706560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B70DEA3-F140-4AD3-BB86-F7FD59116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6380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Opt 10 (Title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609942-56AE-8A45-8E3D-6417B8935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931319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7F44A0B-9823-4AE6-83D7-EE7642B871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4435820" y="5499248"/>
            <a:ext cx="8333362" cy="1177469"/>
          </a:xfrm>
        </p:spPr>
        <p:txBody>
          <a:bodyPr>
            <a:noAutofit/>
          </a:bodyPr>
          <a:lstStyle>
            <a:lvl1pPr marL="0" indent="0">
              <a:buNone/>
              <a:defRPr sz="6592" b="1">
                <a:solidFill>
                  <a:schemeClr val="bg1"/>
                </a:solidFill>
              </a:defRPr>
            </a:lvl1pPr>
            <a:lvl2pPr marL="753420" indent="0">
              <a:buNone/>
              <a:defRPr/>
            </a:lvl2pPr>
            <a:lvl3pPr marL="1506840" indent="0">
              <a:buNone/>
              <a:defRPr/>
            </a:lvl3pPr>
            <a:lvl4pPr marL="2260260" indent="0">
              <a:buNone/>
              <a:defRPr/>
            </a:lvl4pPr>
            <a:lvl5pPr marL="301368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337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bullet_content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2638850"/>
            <a:ext cx="18505488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oduct_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design_discovery_only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897448" y="4119642"/>
            <a:ext cx="10296504" cy="2975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7F1E5-E01F-4CFB-B3C9-145A69EC9B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6" y="10191179"/>
            <a:ext cx="3528392" cy="6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5E349-6345-0948-8B0F-299B2A6D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pic>
        <p:nvPicPr>
          <p:cNvPr id="5" name="Picture 4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64C9649B-0972-4011-BCEF-5C329A6A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922D44-A3A0-2442-9145-89CD26685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FE7125-69F2-1546-AEDC-4C9A2A13E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7E9B4F-D1E3-C04B-9328-379EA292957E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2D45B2-71FC-49C1-A6EB-993F98B8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747" y="102040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8675" y="2638849"/>
            <a:ext cx="18505488" cy="74798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8675" y="2638849"/>
            <a:ext cx="9001002" cy="74798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0333161" y="2701925"/>
            <a:ext cx="9001002" cy="7416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Tx/>
              <a:buNone/>
              <a:defRPr sz="4800" b="0"/>
            </a:lvl1pPr>
            <a:lvl2pPr>
              <a:buClr>
                <a:schemeClr val="accent1"/>
              </a:buClr>
              <a:buFont typeface="Wingdings" pitchFamily="2" charset="2"/>
              <a:buNone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s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8675" y="2638850"/>
            <a:ext cx="9001002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261724" y="2655076"/>
            <a:ext cx="9072440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 vert="horz" lIns="179409" tIns="89704" rIns="179409" bIns="89704" rtlCol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179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5C7EE-D348-494E-8481-B03C5C94ECAC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79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_titles_bullets_x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2701925"/>
            <a:ext cx="9001001" cy="1055016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97040" indent="0">
              <a:buNone/>
              <a:defRPr sz="4000" b="1"/>
            </a:lvl2pPr>
            <a:lvl3pPr marL="1794079" indent="0">
              <a:buNone/>
              <a:defRPr sz="3500" b="1"/>
            </a:lvl3pPr>
            <a:lvl4pPr marL="2691119" indent="0">
              <a:buNone/>
              <a:defRPr sz="3100" b="1"/>
            </a:lvl4pPr>
            <a:lvl5pPr marL="3588159" indent="0">
              <a:buNone/>
              <a:defRPr sz="3100" b="1"/>
            </a:lvl5pPr>
            <a:lvl6pPr marL="4485199" indent="0">
              <a:buNone/>
              <a:defRPr sz="3100" b="1"/>
            </a:lvl6pPr>
            <a:lvl7pPr marL="5382238" indent="0">
              <a:buNone/>
              <a:defRPr sz="3100" b="1"/>
            </a:lvl7pPr>
            <a:lvl8pPr marL="6279276" indent="0">
              <a:buNone/>
              <a:defRPr sz="3100" b="1"/>
            </a:lvl8pPr>
            <a:lvl9pPr marL="71763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62293" y="2701925"/>
            <a:ext cx="9071870" cy="1055016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97040" indent="0">
              <a:buNone/>
              <a:defRPr sz="4000" b="1"/>
            </a:lvl2pPr>
            <a:lvl3pPr marL="1794079" indent="0">
              <a:buNone/>
              <a:defRPr sz="3500" b="1"/>
            </a:lvl3pPr>
            <a:lvl4pPr marL="2691119" indent="0">
              <a:buNone/>
              <a:defRPr sz="3100" b="1"/>
            </a:lvl4pPr>
            <a:lvl5pPr marL="3588159" indent="0">
              <a:buNone/>
              <a:defRPr sz="3100" b="1"/>
            </a:lvl5pPr>
            <a:lvl6pPr marL="4485199" indent="0">
              <a:buNone/>
              <a:defRPr sz="3100" b="1"/>
            </a:lvl6pPr>
            <a:lvl7pPr marL="5382238" indent="0">
              <a:buNone/>
              <a:defRPr sz="3100" b="1"/>
            </a:lvl7pPr>
            <a:lvl8pPr marL="6279276" indent="0">
              <a:buNone/>
              <a:defRPr sz="3100" b="1"/>
            </a:lvl8pPr>
            <a:lvl9pPr marL="7176316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88547" y="758825"/>
            <a:ext cx="16601969" cy="1295400"/>
          </a:xfrm>
        </p:spPr>
        <p:txBody>
          <a:bodyPr>
            <a:normAutofit/>
          </a:bodyPr>
          <a:lstStyle>
            <a:lvl1pPr algn="l"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828675" y="3710459"/>
            <a:ext cx="9001002" cy="6392040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261724" y="3710459"/>
            <a:ext cx="9072440" cy="6408266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" y="10550525"/>
            <a:ext cx="4687994" cy="6021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1D15C7EE-D348-494E-8481-B03C5C94EC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main_intro_pa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88" y="4574555"/>
            <a:ext cx="7056784" cy="516790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64780" y="1730375"/>
            <a:ext cx="7200800" cy="1943100"/>
          </a:xfrm>
        </p:spPr>
        <p:txBody>
          <a:bodyPr anchor="t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10045699" y="2701925"/>
            <a:ext cx="9288463" cy="74168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main_intro_page_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88" y="4574555"/>
            <a:ext cx="7056784" cy="516790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897040" indent="0">
              <a:buNone/>
              <a:defRPr sz="2400"/>
            </a:lvl2pPr>
            <a:lvl3pPr marL="1794079" indent="0">
              <a:buNone/>
              <a:defRPr sz="2000"/>
            </a:lvl3pPr>
            <a:lvl4pPr marL="2691119" indent="0">
              <a:buNone/>
              <a:defRPr sz="1800"/>
            </a:lvl4pPr>
            <a:lvl5pPr marL="3588159" indent="0">
              <a:buNone/>
              <a:defRPr sz="1800"/>
            </a:lvl5pPr>
            <a:lvl6pPr marL="4485199" indent="0">
              <a:buNone/>
              <a:defRPr sz="1800"/>
            </a:lvl6pPr>
            <a:lvl7pPr marL="5382238" indent="0">
              <a:buNone/>
              <a:defRPr sz="1800"/>
            </a:lvl7pPr>
            <a:lvl8pPr marL="6279276" indent="0">
              <a:buNone/>
              <a:defRPr sz="1800"/>
            </a:lvl8pPr>
            <a:lvl9pPr marL="717631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ttplabtech_masterlogo_labtechcube_cmy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326620" y="757933"/>
            <a:ext cx="936104" cy="93521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261724" y="2655076"/>
            <a:ext cx="9072440" cy="7463649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4800" b="1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4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4400"/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4000"/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64780" y="1730375"/>
            <a:ext cx="7200800" cy="1943100"/>
          </a:xfrm>
        </p:spPr>
        <p:txBody>
          <a:bodyPr anchor="t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_liquid_handling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-27432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iquid_handler_WHITE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77948" y="2054226"/>
            <a:ext cx="4347532" cy="4536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8CAE57-5A32-4655-A786-86F2534172F9}"/>
              </a:ext>
            </a:extLst>
          </p:cNvPr>
          <p:cNvSpPr txBox="1"/>
          <p:nvPr userDrawn="1"/>
        </p:nvSpPr>
        <p:spPr>
          <a:xfrm>
            <a:off x="10551865" y="9111059"/>
            <a:ext cx="835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liquid handling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_Detection_instruments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6FBA5-BBD5-40F8-AA34-4811F97BB03B}"/>
              </a:ext>
            </a:extLst>
          </p:cNvPr>
          <p:cNvSpPr txBox="1"/>
          <p:nvPr userDrawn="1"/>
        </p:nvSpPr>
        <p:spPr>
          <a:xfrm>
            <a:off x="10837788" y="9111059"/>
            <a:ext cx="8352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cryo-EM</a:t>
            </a:r>
          </a:p>
        </p:txBody>
      </p:sp>
      <p:pic>
        <p:nvPicPr>
          <p:cNvPr id="12" name="Picture 11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1B8AA4FA-C319-47B8-BEA1-585A05639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32" y="2990379"/>
            <a:ext cx="5740924" cy="458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duct_sample_management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0091400" cy="113093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tplabtech_masterlogo_singlecolour_white_cmyk.png"/>
          <p:cNvPicPr>
            <a:picLocks noChangeAspect="1"/>
          </p:cNvPicPr>
          <p:nvPr userDrawn="1"/>
        </p:nvPicPr>
        <p:blipFill>
          <a:blip r:embed="rId2" cstate="screen"/>
          <a:srcRect t="-5957"/>
          <a:stretch>
            <a:fillRect/>
          </a:stretch>
        </p:blipFill>
        <p:spPr>
          <a:xfrm>
            <a:off x="18326620" y="695763"/>
            <a:ext cx="1152128" cy="123340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6" y="0"/>
            <a:ext cx="8352929" cy="11309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76748" y="2054226"/>
            <a:ext cx="7704856" cy="3600450"/>
          </a:xfrm>
        </p:spPr>
        <p:txBody>
          <a:bodyPr>
            <a:normAutofit/>
          </a:bodyPr>
          <a:lstStyle>
            <a:lvl1pPr algn="l">
              <a:defRPr sz="7200" b="1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sample_management_WHITE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89916" y="2054226"/>
            <a:ext cx="5177207" cy="4752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FC287-DB29-4EC6-9F2B-235A25859695}"/>
              </a:ext>
            </a:extLst>
          </p:cNvPr>
          <p:cNvSpPr txBox="1"/>
          <p:nvPr userDrawn="1"/>
        </p:nvSpPr>
        <p:spPr>
          <a:xfrm>
            <a:off x="9847970" y="8967043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sample management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indoor, glasses&#10;&#10;Description automatically generated">
            <a:extLst>
              <a:ext uri="{FF2B5EF4-FFF2-40B4-BE49-F238E27FC236}">
                <a16:creationId xmlns:a16="http://schemas.microsoft.com/office/drawing/2014/main" id="{B8EA135D-20F4-4D7E-8F86-EDCEE35F9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pic>
        <p:nvPicPr>
          <p:cNvPr id="6" name="Picture 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BA56CBBD-3F4F-4E54-8DC0-A16D8AB800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E624C9-CCF9-964A-B8FD-68392EA45904}"/>
              </a:ext>
            </a:extLst>
          </p:cNvPr>
          <p:cNvCxnSpPr/>
          <p:nvPr/>
        </p:nvCxnSpPr>
        <p:spPr>
          <a:xfrm flipH="1">
            <a:off x="12472602" y="3866457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7B38E2-44C4-154B-9094-F22C4F8776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2683" y="830320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02343FB-A575-9947-8760-7A757F6976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02682" y="4045809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96E013-467D-4302-BA8F-45204FB649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8" y="10094373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7B0312-A46B-4C89-B36B-735418599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r="12160"/>
          <a:stretch/>
        </p:blipFill>
        <p:spPr>
          <a:xfrm>
            <a:off x="-200354" y="0"/>
            <a:ext cx="20291754" cy="12204233"/>
          </a:xfrm>
          <a:prstGeom prst="rect">
            <a:avLst/>
          </a:prstGeom>
        </p:spPr>
      </p:pic>
      <p:pic>
        <p:nvPicPr>
          <p:cNvPr id="5" name="Picture 4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64C9649B-0972-4011-BCEF-5C329A6A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9"/>
          <a:stretch/>
        </p:blipFill>
        <p:spPr>
          <a:xfrm>
            <a:off x="-200351" y="-1"/>
            <a:ext cx="20291752" cy="122042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922D44-A3A0-2442-9145-89CD26685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FE7125-69F2-1546-AEDC-4C9A2A13E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7E9B4F-D1E3-C04B-9328-379EA292957E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2D45B2-71FC-49C1-A6EB-993F98B8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747" y="10204039"/>
            <a:ext cx="4077355" cy="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CC7E0-DFFC-9542-9A90-2075F2CC5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F3E9AB-D5EF-974B-BFA1-8B59AD7EE4C5}"/>
              </a:ext>
            </a:extLst>
          </p:cNvPr>
          <p:cNvCxnSpPr/>
          <p:nvPr/>
        </p:nvCxnSpPr>
        <p:spPr>
          <a:xfrm flipH="1">
            <a:off x="786105" y="3883212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B0A2555-1672-3F46-A14A-B70EC6E02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85" y="847074"/>
            <a:ext cx="6621029" cy="28567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592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2CDDF7-D9A3-EB49-BD60-721618284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184" y="4062563"/>
            <a:ext cx="6621031" cy="542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96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420" indent="0" algn="ctr">
              <a:buNone/>
              <a:defRPr sz="3296"/>
            </a:lvl2pPr>
            <a:lvl3pPr marL="1506840" indent="0" algn="ctr">
              <a:buNone/>
              <a:defRPr sz="2966"/>
            </a:lvl3pPr>
            <a:lvl4pPr marL="2260260" indent="0" algn="ctr">
              <a:buNone/>
              <a:defRPr sz="2637"/>
            </a:lvl4pPr>
            <a:lvl5pPr marL="3013680" indent="0" algn="ctr">
              <a:buNone/>
              <a:defRPr sz="2637"/>
            </a:lvl5pPr>
            <a:lvl6pPr marL="3767099" indent="0" algn="ctr">
              <a:buNone/>
              <a:defRPr sz="2637"/>
            </a:lvl6pPr>
            <a:lvl7pPr marL="4520519" indent="0" algn="ctr">
              <a:buNone/>
              <a:defRPr sz="2637"/>
            </a:lvl7pPr>
            <a:lvl8pPr marL="5273939" indent="0" algn="ctr">
              <a:buNone/>
              <a:defRPr sz="2637"/>
            </a:lvl8pPr>
            <a:lvl9pPr marL="6027359" indent="0" algn="ctr">
              <a:buNone/>
              <a:defRPr sz="2637"/>
            </a:lvl9pPr>
          </a:lstStyle>
          <a:p>
            <a:r>
              <a:rPr lang="en-GB" err="1"/>
              <a:t>Subheader</a:t>
            </a:r>
            <a:r>
              <a:rPr lang="en-GB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1 (Title/text/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77E434EC-96F5-4974-9497-2B63F9347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20091400" cy="1130935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8742F78-AC6A-0249-BBFA-613BD744A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29" y="4826357"/>
            <a:ext cx="9360671" cy="1301253"/>
          </a:xfrm>
        </p:spPr>
        <p:txBody>
          <a:bodyPr>
            <a:noAutofit/>
          </a:bodyPr>
          <a:lstStyle>
            <a:lvl1pPr marL="0" indent="0" algn="l">
              <a:buNone/>
              <a:defRPr sz="8899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Summary slide</a:t>
            </a:r>
          </a:p>
        </p:txBody>
      </p:sp>
    </p:spTree>
    <p:extLst>
      <p:ext uri="{BB962C8B-B14F-4D97-AF65-F5344CB8AC3E}">
        <p14:creationId xmlns:p14="http://schemas.microsoft.com/office/powerpoint/2010/main" val="45016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Opt 3 (Title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CE7EE49-A4E3-4B49-94EC-5EEE71AF64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164162-CEA8-914B-AC52-63DE126F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500" y="906038"/>
            <a:ext cx="18541625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39FD6-AE24-BD44-B22E-4426056D4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498" y="3036769"/>
            <a:ext cx="8708681" cy="57219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8BCDFE-DD02-3549-9F20-EF444E0D3A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8" y="2157155"/>
            <a:ext cx="18519546" cy="6701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 text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5C132E5-AA05-B74B-823D-71470B0E6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94571" y="3036769"/>
            <a:ext cx="9379554" cy="572196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4100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4CE1E327-0A2F-4A52-8D87-0222625BF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7"/>
          <a:stretch/>
        </p:blipFill>
        <p:spPr>
          <a:xfrm>
            <a:off x="-1" y="-1"/>
            <a:ext cx="20201275" cy="11309352"/>
          </a:xfrm>
          <a:prstGeom prst="rect">
            <a:avLst/>
          </a:prstGeom>
        </p:spPr>
      </p:pic>
      <p:pic>
        <p:nvPicPr>
          <p:cNvPr id="8" name="Picture 7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8DD7E13-5689-4DDB-B109-463A03787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FC4BBD-7FEC-A541-94CA-E8520FC27EC9}"/>
              </a:ext>
            </a:extLst>
          </p:cNvPr>
          <p:cNvCxnSpPr/>
          <p:nvPr/>
        </p:nvCxnSpPr>
        <p:spPr>
          <a:xfrm flipH="1">
            <a:off x="12267539" y="5204303"/>
            <a:ext cx="6621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E22584-98CD-4E75-A94E-AD59881AC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7" y="10039539"/>
            <a:ext cx="4077355" cy="844845"/>
          </a:xfrm>
          <a:prstGeom prst="rect">
            <a:avLst/>
          </a:prstGeom>
        </p:spPr>
      </p:pic>
      <p:pic>
        <p:nvPicPr>
          <p:cNvPr id="9" name="Picture 8" descr="design_discovery_only_white.png">
            <a:extLst>
              <a:ext uri="{FF2B5EF4-FFF2-40B4-BE49-F238E27FC236}">
                <a16:creationId xmlns:a16="http://schemas.microsoft.com/office/drawing/2014/main" id="{D68E7C43-3ABF-4053-8850-1DC08239D8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592066" y="2054275"/>
            <a:ext cx="10296504" cy="29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 - 4 (Bullets/text/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B661323-2A86-364B-A404-201BB04EC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91400" cy="113093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A7EBC4-71B8-1946-AAEA-93580964F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620" y="906038"/>
            <a:ext cx="12875239" cy="1015264"/>
          </a:xfrm>
          <a:prstGeom prst="rect">
            <a:avLst/>
          </a:prstGeom>
        </p:spPr>
        <p:txBody>
          <a:bodyPr anchor="b"/>
          <a:lstStyle>
            <a:lvl1pPr>
              <a:defRPr sz="5273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AEA000F-B8F5-C645-B95E-B8393669E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497" y="906038"/>
            <a:ext cx="4334238" cy="8392760"/>
          </a:xfrm>
        </p:spPr>
        <p:txBody>
          <a:bodyPr/>
          <a:lstStyle>
            <a:lvl1pPr marL="565065" indent="-565065">
              <a:buClr>
                <a:srgbClr val="E10474"/>
              </a:buClr>
              <a:buFont typeface="Wingdings" pitchFamily="2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8067CA-EFF4-2D4A-B47F-2EFABB2DF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620" y="2233199"/>
            <a:ext cx="12875239" cy="706560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83824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83450D7-3312-1C41-BC37-FD50EB67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84" y="602119"/>
            <a:ext cx="17328833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9C2D9-A4B2-7C43-BFA8-FD41B0DA9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84" y="3010591"/>
            <a:ext cx="17328833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14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707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669" r:id="rId20"/>
    <p:sldLayoutId id="2147483673" r:id="rId21"/>
    <p:sldLayoutId id="2147483652" r:id="rId22"/>
    <p:sldLayoutId id="2147483653" r:id="rId23"/>
    <p:sldLayoutId id="2147483670" r:id="rId24"/>
    <p:sldLayoutId id="2147483671" r:id="rId25"/>
    <p:sldLayoutId id="2147483685" r:id="rId26"/>
    <p:sldLayoutId id="2147483686" r:id="rId27"/>
    <p:sldLayoutId id="2147483687" r:id="rId28"/>
  </p:sldLayoutIdLst>
  <p:txStyles>
    <p:titleStyle>
      <a:lvl1pPr algn="l" defTabSz="1506840" rtl="0" eaLnBrk="1" latinLnBrk="0" hangingPunct="1">
        <a:lnSpc>
          <a:spcPct val="90000"/>
        </a:lnSpc>
        <a:spcBef>
          <a:spcPct val="0"/>
        </a:spcBef>
        <a:buNone/>
        <a:defRPr sz="5932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76710" indent="-376710" algn="l" defTabSz="1506840" rtl="0" eaLnBrk="1" latinLnBrk="0" hangingPunct="1">
        <a:lnSpc>
          <a:spcPct val="90000"/>
        </a:lnSpc>
        <a:spcBef>
          <a:spcPts val="1648"/>
        </a:spcBef>
        <a:buFont typeface="Arial" panose="020B0604020202020204" pitchFamily="34" charset="0"/>
        <a:buChar char="•"/>
        <a:defRPr sz="3296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3013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8355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63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36970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39038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14380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6pPr>
      <a:lvl7pPr marL="489722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7pPr>
      <a:lvl8pPr marL="565064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8pPr>
      <a:lvl9pPr marL="6404069" indent="-376710" algn="l" defTabSz="150684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1pPr>
      <a:lvl2pPr marL="75342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2pPr>
      <a:lvl3pPr marL="150684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3pPr>
      <a:lvl4pPr marL="226026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4pPr>
      <a:lvl5pPr marL="3013680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5pPr>
      <a:lvl6pPr marL="376709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6pPr>
      <a:lvl7pPr marL="452051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7pPr>
      <a:lvl8pPr marL="527393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8pPr>
      <a:lvl9pPr marL="6027359" algn="l" defTabSz="1506840" rtl="0" eaLnBrk="1" latinLnBrk="0" hangingPunct="1">
        <a:defRPr sz="2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Working with Self-Wicking Grids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Version 1.11</a:t>
            </a:r>
          </a:p>
        </p:txBody>
      </p:sp>
    </p:spTree>
    <p:extLst>
      <p:ext uri="{BB962C8B-B14F-4D97-AF65-F5344CB8AC3E}">
        <p14:creationId xmlns:p14="http://schemas.microsoft.com/office/powerpoint/2010/main" val="126521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7A14-D004-4218-BD9C-90A8C2BE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Step 2: Plunge – 200ms dispense-to-plunge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5B2CE-2CED-4417-961B-5E1B50168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8220" y="2177581"/>
            <a:ext cx="5394960" cy="1657852"/>
          </a:xfrm>
        </p:spPr>
        <p:txBody>
          <a:bodyPr vert="horz" lIns="179409" tIns="89704" rIns="179409" bIns="89704" rtlCol="0" anchor="t">
            <a:normAutofit/>
          </a:bodyPr>
          <a:lstStyle/>
          <a:p>
            <a:r>
              <a:rPr lang="en-GB" sz="2800" b="0" dirty="0"/>
              <a:t>The grid stays in front of the video camera until ~50ms before the selected plunge time</a:t>
            </a:r>
            <a:endParaRPr lang="en-GB" sz="2800" b="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E02B4-61C7-432A-B858-B57CE7182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69190"/>
          <a:stretch/>
        </p:blipFill>
        <p:spPr>
          <a:xfrm>
            <a:off x="3235253" y="4269562"/>
            <a:ext cx="3291840" cy="640871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D3FB1FF-EF33-45C9-8E0C-D6D5DA3D5957}"/>
              </a:ext>
            </a:extLst>
          </p:cNvPr>
          <p:cNvSpPr txBox="1">
            <a:spLocks/>
          </p:cNvSpPr>
          <p:nvPr/>
        </p:nvSpPr>
        <p:spPr>
          <a:xfrm>
            <a:off x="12778975" y="2177580"/>
            <a:ext cx="5411144" cy="1657853"/>
          </a:xfrm>
          <a:prstGeom prst="rect">
            <a:avLst/>
          </a:prstGeom>
        </p:spPr>
        <p:txBody>
          <a:bodyPr vert="horz" lIns="179409" tIns="89704" rIns="179409" bIns="89704" rtlCol="0" anchor="t">
            <a:normAutofit/>
          </a:bodyPr>
          <a:lstStyle>
            <a:lvl1pPr marL="0" indent="0" algn="l" defTabSz="1506840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None/>
              <a:defRPr sz="32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013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355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3697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39038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4380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22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064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06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 video is used to decide to accept or reject the grid</a:t>
            </a:r>
            <a:endParaRPr lang="en-GB" sz="2800" dirty="0">
              <a:cs typeface="Arial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8AC5109-1031-4766-9638-7D17AF72309E}"/>
              </a:ext>
            </a:extLst>
          </p:cNvPr>
          <p:cNvSpPr txBox="1">
            <a:spLocks/>
          </p:cNvSpPr>
          <p:nvPr/>
        </p:nvSpPr>
        <p:spPr>
          <a:xfrm>
            <a:off x="2628875" y="2177580"/>
            <a:ext cx="4409229" cy="1657853"/>
          </a:xfrm>
          <a:prstGeom prst="rect">
            <a:avLst/>
          </a:prstGeom>
        </p:spPr>
        <p:txBody>
          <a:bodyPr vert="horz" lIns="179409" tIns="89704" rIns="179409" bIns="89704" rtlCol="0" anchor="t">
            <a:normAutofit lnSpcReduction="10000"/>
          </a:bodyPr>
          <a:lstStyle>
            <a:lvl1pPr marL="0" indent="0" algn="l" defTabSz="1506840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None/>
              <a:defRPr sz="32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013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355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3697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39038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4380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22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064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06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It takes 44ms for the grid to travel from the dispense location into view of the camera</a:t>
            </a:r>
            <a:endParaRPr lang="en-GB" sz="2800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7EF98-E389-4D73-8E7C-E3F19905F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0" r="32201"/>
          <a:stretch/>
        </p:blipFill>
        <p:spPr>
          <a:xfrm>
            <a:off x="8216900" y="4262600"/>
            <a:ext cx="3657600" cy="6408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EC651-B2EE-4C6F-9C0A-A067A10A7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2" r="-5301" b="33972"/>
          <a:stretch/>
        </p:blipFill>
        <p:spPr>
          <a:xfrm>
            <a:off x="13564307" y="4262600"/>
            <a:ext cx="3840480" cy="42315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7453BB-CF91-4BB8-8ABA-2765A794BABE}"/>
              </a:ext>
            </a:extLst>
          </p:cNvPr>
          <p:cNvSpPr/>
          <p:nvPr/>
        </p:nvSpPr>
        <p:spPr>
          <a:xfrm>
            <a:off x="5022717" y="4866756"/>
            <a:ext cx="747087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6FB97-9AD8-41A5-9564-BE8DA2C05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15" t="-37" r="-1329" b="36503"/>
          <a:stretch/>
        </p:blipFill>
        <p:spPr>
          <a:xfrm>
            <a:off x="5095240" y="4967745"/>
            <a:ext cx="451510" cy="2088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535E3-39D7-47C3-9DA6-C166077E5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t="64044" r="75063" b="1"/>
          <a:stretch/>
        </p:blipFill>
        <p:spPr>
          <a:xfrm>
            <a:off x="15484547" y="8328972"/>
            <a:ext cx="1296144" cy="2304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506C0-1EC6-4FD5-98BA-3D31834AD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15" t="-37" r="-1329" b="36503"/>
          <a:stretch/>
        </p:blipFill>
        <p:spPr>
          <a:xfrm>
            <a:off x="15969141" y="6477894"/>
            <a:ext cx="451510" cy="2088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1C9E33-5C0A-4A69-B18C-42102CC5A536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441E-6 -3.38012E-6 L -0.00276 0.13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6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9671E-7 4.19989E-6 L -0.00308 0.1805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9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Getting the appropriate ice thickness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021089"/>
            <a:ext cx="12574332" cy="6225874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2800" b="0" dirty="0"/>
              <a:t>2 variables to adjust:</a:t>
            </a:r>
          </a:p>
          <a:p>
            <a:pPr marL="896620" lvl="1" indent="0">
              <a:buNone/>
            </a:pPr>
            <a:endParaRPr lang="en-GB" sz="2800" b="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Plunge offset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  <a:p>
            <a:pPr marL="447675" lvl="2" indent="-447675"/>
            <a:r>
              <a:rPr lang="en-GB" sz="2800" dirty="0"/>
              <a:t>Increasing the plunge offset allows wicking to happen for longer time</a:t>
            </a:r>
            <a:endParaRPr lang="en-GB" sz="2800" dirty="0">
              <a:cs typeface="Arial"/>
            </a:endParaRPr>
          </a:p>
          <a:p>
            <a:pPr marL="447675" lvl="2" indent="-447675"/>
            <a:r>
              <a:rPr lang="en-GB" sz="2800" dirty="0"/>
              <a:t>More sample is wicked away with longer wicking time, resulting in grids with thinner ice</a:t>
            </a:r>
            <a:endParaRPr lang="en-GB" sz="2800" dirty="0">
              <a:cs typeface="Arial"/>
            </a:endParaRPr>
          </a:p>
          <a:p>
            <a:pPr marL="447675" lvl="2" indent="-447675"/>
            <a:r>
              <a:rPr lang="en-GB" sz="2800" dirty="0">
                <a:cs typeface="Arial"/>
              </a:rPr>
              <a:t>Larger plunge offset/longer wicking time results in “slower” grids</a:t>
            </a:r>
          </a:p>
          <a:p>
            <a:pPr marL="2242185" lvl="2" indent="-448310"/>
            <a:endParaRPr lang="en-GB" sz="2800" dirty="0">
              <a:cs typeface="Arial"/>
            </a:endParaRPr>
          </a:p>
          <a:p>
            <a:pPr marL="2242185" lvl="2" indent="-448310"/>
            <a:endParaRPr lang="en-GB" sz="2800" dirty="0">
              <a:cs typeface="Arial"/>
            </a:endParaRPr>
          </a:p>
          <a:p>
            <a:pPr marL="2242185" lvl="2" indent="-448310"/>
            <a:endParaRPr lang="en-GB" sz="2800" dirty="0">
              <a:solidFill>
                <a:srgbClr val="737272"/>
              </a:solidFill>
              <a:cs typeface="Arial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Glow discharge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  <a:p>
            <a:pPr marL="457200" lvl="2" indent="-447675"/>
            <a:r>
              <a:rPr lang="en-GB" sz="2800" dirty="0"/>
              <a:t>Increasing glow discharge increases the wicking speed</a:t>
            </a:r>
            <a:endParaRPr lang="en-GB" sz="2800" dirty="0">
              <a:cs typeface="Arial"/>
            </a:endParaRPr>
          </a:p>
          <a:p>
            <a:pPr marL="457200" lvl="2" indent="-447675"/>
            <a:r>
              <a:rPr lang="en-GB" sz="2800" dirty="0"/>
              <a:t>Same degree of wicking occurs in less time with more glow discharge</a:t>
            </a:r>
            <a:endParaRPr lang="en-GB" sz="2800" b="0" dirty="0">
              <a:cs typeface="Arial"/>
            </a:endParaRPr>
          </a:p>
        </p:txBody>
      </p:sp>
      <p:pic>
        <p:nvPicPr>
          <p:cNvPr id="7" name="Picture 6" descr="A picture containing sitting, green, computer, cat&#10;&#10;Description automatically generated">
            <a:extLst>
              <a:ext uri="{FF2B5EF4-FFF2-40B4-BE49-F238E27FC236}">
                <a16:creationId xmlns:a16="http://schemas.microsoft.com/office/drawing/2014/main" id="{2D8D8B83-0E13-4229-AD93-6AB95A583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3747" r="734" b="15897"/>
          <a:stretch/>
        </p:blipFill>
        <p:spPr>
          <a:xfrm>
            <a:off x="14626983" y="2486323"/>
            <a:ext cx="5274517" cy="4325104"/>
          </a:xfrm>
          <a:prstGeom prst="rect">
            <a:avLst/>
          </a:prstGeom>
        </p:spPr>
      </p:pic>
      <p:pic>
        <p:nvPicPr>
          <p:cNvPr id="14" name="Picture 13" descr="A picture containing sitting, green, computer, cat&#10;&#10;Description automatically generated">
            <a:extLst>
              <a:ext uri="{FF2B5EF4-FFF2-40B4-BE49-F238E27FC236}">
                <a16:creationId xmlns:a16="http://schemas.microsoft.com/office/drawing/2014/main" id="{3F03946A-0EAC-4E26-A5D1-F5818F17A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14239" r="5839" b="10258"/>
          <a:stretch/>
        </p:blipFill>
        <p:spPr>
          <a:xfrm>
            <a:off x="14626984" y="6811427"/>
            <a:ext cx="5343786" cy="45216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C165DF-A177-41AC-A5DC-C702C04D96A1}"/>
              </a:ext>
            </a:extLst>
          </p:cNvPr>
          <p:cNvSpPr txBox="1"/>
          <p:nvPr/>
        </p:nvSpPr>
        <p:spPr>
          <a:xfrm>
            <a:off x="17525421" y="807770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increased glow discharge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2AFC8-B0B7-4B5E-8EC2-FC07E696385F}"/>
              </a:ext>
            </a:extLst>
          </p:cNvPr>
          <p:cNvCxnSpPr>
            <a:cxnSpLocks/>
          </p:cNvCxnSpPr>
          <p:nvPr/>
        </p:nvCxnSpPr>
        <p:spPr>
          <a:xfrm flipH="1">
            <a:off x="16627920" y="8933944"/>
            <a:ext cx="1381176" cy="56049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1B00-D2EA-45D3-BA7C-FB13792E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186"/>
            <a:ext cx="13287470" cy="1015264"/>
          </a:xfrm>
        </p:spPr>
        <p:txBody>
          <a:bodyPr>
            <a:normAutofit/>
          </a:bodyPr>
          <a:lstStyle/>
          <a:p>
            <a:r>
              <a:rPr lang="en-GB" sz="4800" dirty="0"/>
              <a:t>Getting the appropriate ice thickness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F6A6A7-CC70-4CC1-8636-09E0FBF82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361" y="2127559"/>
            <a:ext cx="10259414" cy="1507267"/>
          </a:xfrm>
        </p:spPr>
        <p:txBody>
          <a:bodyPr vert="horz" lIns="179409" tIns="89704" rIns="179409" bIns="89704" rtlCol="0" anchor="t">
            <a:noAutofit/>
          </a:bodyPr>
          <a:lstStyle/>
          <a:p>
            <a:r>
              <a:rPr lang="en-GB" sz="2800" b="0" dirty="0"/>
              <a:t>Ice thickness is inversely proportional to the degree of wicking</a:t>
            </a:r>
          </a:p>
          <a:p>
            <a:endParaRPr lang="en-GB" sz="2800" b="0" dirty="0"/>
          </a:p>
          <a:p>
            <a:r>
              <a:rPr lang="en-GB" sz="2800" dirty="0"/>
              <a:t>Degree of wicking is proportional to the wicking time</a:t>
            </a:r>
            <a:endParaRPr lang="en-GB" sz="2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A13F0-2DB1-42E0-A3D5-10C88576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1" y="6599382"/>
            <a:ext cx="2772833" cy="207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01033-8BD0-43AC-A4A0-FF2FFDC0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27" y="6599385"/>
            <a:ext cx="2772833" cy="207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0D09C-EB9B-4E8D-A16F-0BD212121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93" y="6599384"/>
            <a:ext cx="2772833" cy="207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C1602-A43C-4260-A1EC-519FE0B70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359" y="6599383"/>
            <a:ext cx="2772833" cy="207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6B1B0-8B17-405E-BCDB-7BAE6DF50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025" y="6599383"/>
            <a:ext cx="2772833" cy="207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5D67E-ABAF-4583-ADAC-4E4B94168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5691" y="6599382"/>
            <a:ext cx="2772833" cy="207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A00E0-EB12-4F50-8B7A-C710C7BEF6A8}"/>
              </a:ext>
            </a:extLst>
          </p:cNvPr>
          <p:cNvSpPr txBox="1"/>
          <p:nvPr/>
        </p:nvSpPr>
        <p:spPr>
          <a:xfrm>
            <a:off x="931094" y="5573269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Underwicked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EB3E5-6BA6-4A4F-BC73-1BDD86A4F34D}"/>
              </a:ext>
            </a:extLst>
          </p:cNvPr>
          <p:cNvSpPr txBox="1"/>
          <p:nvPr/>
        </p:nvSpPr>
        <p:spPr>
          <a:xfrm>
            <a:off x="4100760" y="5573269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Underwicked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D0F1E-6A67-4DBF-8B43-9AF741F26A86}"/>
              </a:ext>
            </a:extLst>
          </p:cNvPr>
          <p:cNvSpPr txBox="1"/>
          <p:nvPr/>
        </p:nvSpPr>
        <p:spPr>
          <a:xfrm>
            <a:off x="7270429" y="5573269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Underwicked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Acceptable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23988-68E7-4A5E-9137-AC66A0514291}"/>
              </a:ext>
            </a:extLst>
          </p:cNvPr>
          <p:cNvSpPr txBox="1"/>
          <p:nvPr/>
        </p:nvSpPr>
        <p:spPr>
          <a:xfrm>
            <a:off x="11040419" y="5573269"/>
            <a:ext cx="1064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E7145-258B-4632-9DB2-8B4B4ECDC78C}"/>
              </a:ext>
            </a:extLst>
          </p:cNvPr>
          <p:cNvSpPr txBox="1"/>
          <p:nvPr/>
        </p:nvSpPr>
        <p:spPr>
          <a:xfrm>
            <a:off x="13800806" y="5573269"/>
            <a:ext cx="1883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Good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D6DB0-B949-4985-A23C-74735EBD8141}"/>
              </a:ext>
            </a:extLst>
          </p:cNvPr>
          <p:cNvSpPr txBox="1"/>
          <p:nvPr/>
        </p:nvSpPr>
        <p:spPr>
          <a:xfrm>
            <a:off x="16880416" y="5573268"/>
            <a:ext cx="206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Overwicked</a:t>
            </a:r>
          </a:p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Acceptable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67334F-2B08-4FD6-8A6D-A9F125249218}"/>
              </a:ext>
            </a:extLst>
          </p:cNvPr>
          <p:cNvGrpSpPr/>
          <p:nvPr/>
        </p:nvGrpSpPr>
        <p:grpSpPr>
          <a:xfrm>
            <a:off x="1260724" y="8958531"/>
            <a:ext cx="17569952" cy="944616"/>
            <a:chOff x="1260724" y="8253386"/>
            <a:chExt cx="17569952" cy="944616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B7638503-F895-4787-BAF0-53A186B3C4FA}"/>
                </a:ext>
              </a:extLst>
            </p:cNvPr>
            <p:cNvSpPr/>
            <p:nvPr/>
          </p:nvSpPr>
          <p:spPr>
            <a:xfrm>
              <a:off x="1260724" y="8253386"/>
              <a:ext cx="17569952" cy="944616"/>
            </a:xfrm>
            <a:prstGeom prst="rightArrow">
              <a:avLst>
                <a:gd name="adj1" fmla="val 50000"/>
                <a:gd name="adj2" fmla="val 167488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CF6F66-0BEA-4584-A56A-431772825232}"/>
                </a:ext>
              </a:extLst>
            </p:cNvPr>
            <p:cNvSpPr txBox="1"/>
            <p:nvPr/>
          </p:nvSpPr>
          <p:spPr>
            <a:xfrm>
              <a:off x="8823243" y="8422923"/>
              <a:ext cx="244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576378-7DBC-42BA-A1DA-EE104FD83CFD}"/>
              </a:ext>
            </a:extLst>
          </p:cNvPr>
          <p:cNvCxnSpPr>
            <a:cxnSpLocks noChangeAspect="1"/>
          </p:cNvCxnSpPr>
          <p:nvPr/>
        </p:nvCxnSpPr>
        <p:spPr>
          <a:xfrm>
            <a:off x="12155267" y="2155896"/>
            <a:ext cx="0" cy="1657853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362264-DBC8-4C13-9EDC-33C0B32AB325}"/>
              </a:ext>
            </a:extLst>
          </p:cNvPr>
          <p:cNvCxnSpPr>
            <a:cxnSpLocks noChangeAspect="1"/>
          </p:cNvCxnSpPr>
          <p:nvPr/>
        </p:nvCxnSpPr>
        <p:spPr>
          <a:xfrm>
            <a:off x="12123971" y="3782467"/>
            <a:ext cx="2135639" cy="0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693B31-4103-4B43-A778-A713BF0B0E20}"/>
              </a:ext>
            </a:extLst>
          </p:cNvPr>
          <p:cNvSpPr txBox="1">
            <a:spLocks noChangeAspect="1"/>
          </p:cNvSpPr>
          <p:nvPr/>
        </p:nvSpPr>
        <p:spPr>
          <a:xfrm>
            <a:off x="12108982" y="3907319"/>
            <a:ext cx="2401943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Degree of Wicking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E5399-4E75-4226-9D1C-22F6E01A4B75}"/>
              </a:ext>
            </a:extLst>
          </p:cNvPr>
          <p:cNvSpPr txBox="1">
            <a:spLocks noChangeAspect="1"/>
          </p:cNvSpPr>
          <p:nvPr/>
        </p:nvSpPr>
        <p:spPr>
          <a:xfrm rot="5400000">
            <a:off x="11014949" y="2856680"/>
            <a:ext cx="1806901" cy="5323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Ice thickness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A97524-3B4E-49AF-8D96-C203CD1120F9}"/>
              </a:ext>
            </a:extLst>
          </p:cNvPr>
          <p:cNvCxnSpPr/>
          <p:nvPr/>
        </p:nvCxnSpPr>
        <p:spPr>
          <a:xfrm>
            <a:off x="12184574" y="2444997"/>
            <a:ext cx="1881570" cy="1356049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32F831-BE4E-4FB5-8F40-BA1526FEB606}"/>
              </a:ext>
            </a:extLst>
          </p:cNvPr>
          <p:cNvCxnSpPr>
            <a:cxnSpLocks noChangeAspect="1"/>
          </p:cNvCxnSpPr>
          <p:nvPr/>
        </p:nvCxnSpPr>
        <p:spPr>
          <a:xfrm>
            <a:off x="15106866" y="2155896"/>
            <a:ext cx="0" cy="1657853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D2160F-3574-424F-B19C-2E66A304AFC7}"/>
              </a:ext>
            </a:extLst>
          </p:cNvPr>
          <p:cNvCxnSpPr>
            <a:cxnSpLocks noChangeAspect="1"/>
          </p:cNvCxnSpPr>
          <p:nvPr/>
        </p:nvCxnSpPr>
        <p:spPr>
          <a:xfrm>
            <a:off x="15076299" y="3782467"/>
            <a:ext cx="2135639" cy="0"/>
          </a:xfrm>
          <a:prstGeom prst="line">
            <a:avLst/>
          </a:prstGeom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08AC356-598A-4F11-B650-5448F7387643}"/>
              </a:ext>
            </a:extLst>
          </p:cNvPr>
          <p:cNvSpPr txBox="1">
            <a:spLocks noChangeAspect="1"/>
          </p:cNvSpPr>
          <p:nvPr/>
        </p:nvSpPr>
        <p:spPr>
          <a:xfrm>
            <a:off x="15060581" y="3907319"/>
            <a:ext cx="2401943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Degree of Wicking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FAF86E-4D27-43D5-91D0-A61DBF0AC021}"/>
              </a:ext>
            </a:extLst>
          </p:cNvPr>
          <p:cNvSpPr txBox="1">
            <a:spLocks noChangeAspect="1"/>
          </p:cNvSpPr>
          <p:nvPr/>
        </p:nvSpPr>
        <p:spPr>
          <a:xfrm rot="5400000">
            <a:off x="13966548" y="2856680"/>
            <a:ext cx="1806901" cy="5323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Wicking time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37BF95-AE84-4EE1-91EB-BFC4D12E97E9}"/>
              </a:ext>
            </a:extLst>
          </p:cNvPr>
          <p:cNvCxnSpPr/>
          <p:nvPr/>
        </p:nvCxnSpPr>
        <p:spPr>
          <a:xfrm flipV="1">
            <a:off x="15136173" y="2444997"/>
            <a:ext cx="1702804" cy="1356049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59C2767-C853-400F-8EA9-ECA0D6A63C61}"/>
              </a:ext>
            </a:extLst>
          </p:cNvPr>
          <p:cNvSpPr txBox="1"/>
          <p:nvPr/>
        </p:nvSpPr>
        <p:spPr>
          <a:xfrm>
            <a:off x="709536" y="4692552"/>
            <a:ext cx="17257044" cy="6202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 final frame of the wicking video before plunging appears as below, then how would we evaluate it?</a:t>
            </a:r>
            <a: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800" b="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0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4736764" cy="1015264"/>
          </a:xfrm>
        </p:spPr>
        <p:txBody>
          <a:bodyPr>
            <a:normAutofit/>
          </a:bodyPr>
          <a:lstStyle/>
          <a:p>
            <a:r>
              <a:rPr lang="en-GB" sz="4800" dirty="0"/>
              <a:t>Case Study: achieving appropriately wicked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579" y="6070331"/>
            <a:ext cx="10339266" cy="2824704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2800" b="0" dirty="0"/>
              <a:t>2 grids have been frozen using the two-stripe dispense mode</a:t>
            </a:r>
            <a:endParaRPr lang="en-US" sz="2800" dirty="0"/>
          </a:p>
          <a:p>
            <a:pPr marL="1457325" lvl="1" indent="-560070"/>
            <a:r>
              <a:rPr lang="en-GB" sz="2800" b="0" dirty="0"/>
              <a:t>Both are evaluated to be </a:t>
            </a:r>
            <a:r>
              <a:rPr lang="en-GB" sz="2800" b="0" dirty="0" err="1"/>
              <a:t>underwicked</a:t>
            </a:r>
            <a:r>
              <a:rPr lang="en-GB" sz="2800" b="0" dirty="0"/>
              <a:t> when a 2x plunge offset is applied</a:t>
            </a:r>
            <a:endParaRPr lang="en-US" sz="280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What should you do to get appropriately wicked grids?</a:t>
            </a:r>
            <a:endParaRPr lang="en-GB" sz="2800" b="0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14162"/>
              </p:ext>
            </p:extLst>
          </p:nvPr>
        </p:nvGraphicFramePr>
        <p:xfrm>
          <a:off x="709536" y="3702791"/>
          <a:ext cx="13656644" cy="1981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64133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2239383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009089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1735327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</a:t>
                      </a:r>
                    </a:p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CAFD17-7E53-4138-B1B0-CC4AC9BD166F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CF06AA-8C92-4BA3-BAC0-71DCB187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204" y="3701343"/>
            <a:ext cx="5484762" cy="411357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00185751-F64F-4927-BAF0-4E6C817AB2B1}"/>
              </a:ext>
            </a:extLst>
          </p:cNvPr>
          <p:cNvSpPr/>
          <p:nvPr/>
        </p:nvSpPr>
        <p:spPr>
          <a:xfrm>
            <a:off x="8821564" y="1982267"/>
            <a:ext cx="28803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C28A3BC-89B5-4834-9BA4-D147FA9D01E7}"/>
              </a:ext>
            </a:extLst>
          </p:cNvPr>
          <p:cNvSpPr/>
          <p:nvPr/>
        </p:nvSpPr>
        <p:spPr>
          <a:xfrm>
            <a:off x="3060924" y="1982267"/>
            <a:ext cx="28803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4880780" cy="1015264"/>
          </a:xfrm>
        </p:spPr>
        <p:txBody>
          <a:bodyPr>
            <a:normAutofit/>
          </a:bodyPr>
          <a:lstStyle/>
          <a:p>
            <a:r>
              <a:rPr lang="en-GB" sz="4800" dirty="0"/>
              <a:t>Case Study: achieving appropriately wicked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7" y="7094835"/>
            <a:ext cx="13584636" cy="2376263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indent="9525"/>
            <a:r>
              <a:rPr lang="en-GB" sz="2800" dirty="0"/>
              <a:t>More time for wicking, resulting in grids with thinner ice</a:t>
            </a:r>
            <a:endParaRPr lang="en-GB" sz="2800" dirty="0">
              <a:cs typeface="Arial"/>
            </a:endParaRPr>
          </a:p>
          <a:p>
            <a:pPr indent="9525"/>
            <a:r>
              <a:rPr lang="en-GB" sz="2800" dirty="0"/>
              <a:t>Dispense-to-plunge time is longer</a:t>
            </a:r>
          </a:p>
          <a:p>
            <a:pPr marL="457200" lvl="1" indent="9525"/>
            <a:r>
              <a:rPr lang="en-GB" sz="2470" dirty="0"/>
              <a:t> </a:t>
            </a:r>
            <a:r>
              <a:rPr lang="en-GB" sz="2800" dirty="0"/>
              <a:t>may not be desirable for tackling sample denaturation/preferential orientation</a:t>
            </a:r>
          </a:p>
          <a:p>
            <a:pPr indent="9525"/>
            <a:r>
              <a:rPr lang="en-GB" sz="2800" dirty="0">
                <a:ea typeface="+mn-lt"/>
                <a:cs typeface="+mn-lt"/>
              </a:rPr>
              <a:t>Slower wicking grids (&gt;300ms) generally require larger plunge offsets</a:t>
            </a:r>
          </a:p>
          <a:p>
            <a:pPr marL="1457325" lvl="1" indent="-560070"/>
            <a:endParaRPr lang="en-GB" sz="2800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79311"/>
              </p:ext>
            </p:extLst>
          </p:nvPr>
        </p:nvGraphicFramePr>
        <p:xfrm>
          <a:off x="709536" y="3676279"/>
          <a:ext cx="13584636" cy="3017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20117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247495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450ms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3x</a:t>
                      </a:r>
                      <a:endParaRPr lang="en-GB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1350ms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350ms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3x</a:t>
                      </a:r>
                      <a:endParaRPr lang="en-GB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1050ms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F99C5D-1787-4467-A95A-2425CBF80AE7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7ECE4-9D6D-452D-99C5-CD5AC28B0614}"/>
              </a:ext>
            </a:extLst>
          </p:cNvPr>
          <p:cNvSpPr txBox="1"/>
          <p:nvPr/>
        </p:nvSpPr>
        <p:spPr>
          <a:xfrm>
            <a:off x="709536" y="1622227"/>
            <a:ext cx="8712968" cy="66669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 1: 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Increase </a:t>
            </a: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plunge offset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CAED3-41AB-49D9-95D7-9E23C0AE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196" y="3676279"/>
            <a:ext cx="5400600" cy="40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5096804" cy="1015264"/>
          </a:xfrm>
        </p:spPr>
        <p:txBody>
          <a:bodyPr>
            <a:normAutofit/>
          </a:bodyPr>
          <a:lstStyle/>
          <a:p>
            <a:r>
              <a:rPr lang="en-GB" sz="4800" dirty="0"/>
              <a:t>Case Study: achieving appropriately wicked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7319915"/>
            <a:ext cx="11208372" cy="1302543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9525" lvl="1" indent="0">
              <a:buNone/>
            </a:pPr>
            <a:r>
              <a:rPr lang="en-GB" sz="3129" dirty="0"/>
              <a:t>Wicking speed increases</a:t>
            </a:r>
            <a:endParaRPr lang="en-GB" sz="3129" dirty="0">
              <a:cs typeface="Arial"/>
            </a:endParaRPr>
          </a:p>
          <a:p>
            <a:pPr marL="9525" lvl="1" indent="0">
              <a:buNone/>
            </a:pPr>
            <a:r>
              <a:rPr lang="en-GB" sz="3129" dirty="0"/>
              <a:t>Dispense-to-plunge time decreases</a:t>
            </a:r>
          </a:p>
          <a:p>
            <a:pPr marL="914400" lvl="1" indent="-457200"/>
            <a:r>
              <a:rPr lang="en-GB" sz="3129" dirty="0"/>
              <a:t>may be better for resolving AWI interface issues </a:t>
            </a:r>
            <a:endParaRPr lang="en-GB" sz="3129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94942"/>
              </p:ext>
            </p:extLst>
          </p:nvPr>
        </p:nvGraphicFramePr>
        <p:xfrm>
          <a:off x="709536" y="3676279"/>
          <a:ext cx="13656644" cy="3017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99260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Underwicked</a:t>
                      </a:r>
                      <a:endParaRPr lang="en-GB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</a:t>
                      </a: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  <a:endParaRPr lang="en-GB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200ms</a:t>
                      </a:r>
                      <a:endParaRPr lang="en-GB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Good</a:t>
                      </a:r>
                      <a:endParaRPr lang="en-GB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12mA </a:t>
                      </a: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2x</a:t>
                      </a:r>
                      <a:endParaRPr lang="en-GB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160ms</a:t>
                      </a:r>
                      <a:endParaRPr lang="en-GB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Good</a:t>
                      </a:r>
                      <a:endParaRPr lang="en-GB" sz="2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43A767-3CF4-4898-8BBD-A941BCC1995B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3EC97-E5C6-4F51-B208-708BBE70C326}"/>
              </a:ext>
            </a:extLst>
          </p:cNvPr>
          <p:cNvSpPr txBox="1"/>
          <p:nvPr/>
        </p:nvSpPr>
        <p:spPr>
          <a:xfrm>
            <a:off x="709536" y="1747620"/>
            <a:ext cx="7823996" cy="59867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 2: 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glow discharge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813E1-2C55-40CE-BCE3-0AE5ADC3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196" y="3676279"/>
            <a:ext cx="5400600" cy="40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Grid preparation protocols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536" y="3166427"/>
            <a:ext cx="12972568" cy="4716524"/>
          </a:xfrm>
        </p:spPr>
        <p:txBody>
          <a:bodyPr vert="horz" lIns="179409" tIns="89704" rIns="179409" bIns="89704" rtlCol="0" anchor="t">
            <a:normAutofit lnSpcReduction="10000"/>
          </a:bodyPr>
          <a:lstStyle/>
          <a:p>
            <a:pPr marL="672465" indent="-672465"/>
            <a:r>
              <a:rPr lang="en-GB" sz="3200" b="1" dirty="0"/>
              <a:t>Two-stripe (2-S) Dispense Mode</a:t>
            </a:r>
            <a:endParaRPr lang="en-US" sz="3200" b="1" dirty="0"/>
          </a:p>
          <a:p>
            <a:pPr indent="-233510"/>
            <a:r>
              <a:rPr lang="en-GB" sz="2800" dirty="0"/>
              <a:t>Wicking characterization stripe: To determine the appropriate wicking time and glow discharge parameters for a particular grid and sample</a:t>
            </a:r>
            <a:endParaRPr lang="en-GB" sz="2800" dirty="0">
              <a:cs typeface="Arial"/>
            </a:endParaRPr>
          </a:p>
          <a:p>
            <a:pPr indent="-233510"/>
            <a:r>
              <a:rPr lang="en-GB" sz="2800" dirty="0"/>
              <a:t>Plunge stripe: To freeze the grid based on the wicking time and glow discharge determined using the wicking stripe</a:t>
            </a:r>
          </a:p>
          <a:p>
            <a:pPr marL="671830" indent="-448310"/>
            <a:endParaRPr lang="en-GB" sz="3400" dirty="0">
              <a:cs typeface="Arial"/>
            </a:endParaRPr>
          </a:p>
          <a:p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cs typeface="Arial"/>
              </a:rPr>
              <a:t>One-stripe (1-S) Dispense Mode</a:t>
            </a:r>
          </a:p>
          <a:p>
            <a:pPr indent="-233510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Plunge stripe only: To freeze the grid based on the parameters determined using the two-stripe dispense mode</a:t>
            </a:r>
            <a:endParaRPr lang="en-GB" sz="2800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78F083-00C7-4C74-AFAA-2D6261C58ACC}"/>
              </a:ext>
            </a:extLst>
          </p:cNvPr>
          <p:cNvSpPr/>
          <p:nvPr/>
        </p:nvSpPr>
        <p:spPr>
          <a:xfrm>
            <a:off x="14942243" y="5436878"/>
            <a:ext cx="504056" cy="4066525"/>
          </a:xfrm>
          <a:prstGeom prst="rect">
            <a:avLst/>
          </a:prstGeom>
          <a:solidFill>
            <a:srgbClr val="0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BB7848-3C24-4DAC-9B2C-42A2BE16DEFF}"/>
              </a:ext>
            </a:extLst>
          </p:cNvPr>
          <p:cNvSpPr/>
          <p:nvPr/>
        </p:nvSpPr>
        <p:spPr>
          <a:xfrm>
            <a:off x="17498527" y="5436878"/>
            <a:ext cx="504056" cy="3994517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5F53ED-C24E-4864-9DDC-1A401ED3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556">
            <a:off x="13839085" y="4912584"/>
            <a:ext cx="5201047" cy="504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3D960D-41B4-4177-A713-0386F9F2DE69}"/>
              </a:ext>
            </a:extLst>
          </p:cNvPr>
          <p:cNvSpPr txBox="1"/>
          <p:nvPr/>
        </p:nvSpPr>
        <p:spPr>
          <a:xfrm>
            <a:off x="18045159" y="4029021"/>
            <a:ext cx="2046241" cy="8378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7500" lnSpcReduction="20000"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Wicking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characterization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stripe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31BEF4-FE7A-4A33-9D1F-2A63BF6B5F56}"/>
              </a:ext>
            </a:extLst>
          </p:cNvPr>
          <p:cNvCxnSpPr/>
          <p:nvPr/>
        </p:nvCxnSpPr>
        <p:spPr>
          <a:xfrm flipH="1">
            <a:off x="18002583" y="4894891"/>
            <a:ext cx="612068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8E71DB-DBCE-427A-88BF-A3F4048F63C7}"/>
              </a:ext>
            </a:extLst>
          </p:cNvPr>
          <p:cNvSpPr txBox="1"/>
          <p:nvPr/>
        </p:nvSpPr>
        <p:spPr>
          <a:xfrm>
            <a:off x="13623239" y="4462843"/>
            <a:ext cx="1823060" cy="4320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Plunge stripe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D653E8-E105-4011-AFCE-2EA9DB4B011C}"/>
              </a:ext>
            </a:extLst>
          </p:cNvPr>
          <p:cNvCxnSpPr/>
          <p:nvPr/>
        </p:nvCxnSpPr>
        <p:spPr>
          <a:xfrm>
            <a:off x="14294171" y="4894891"/>
            <a:ext cx="648072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443FE5-9D7B-4550-A35B-5B47CE4B7589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One-stripe Dispense Mode</a:t>
            </a:r>
          </a:p>
        </p:txBody>
      </p:sp>
    </p:spTree>
    <p:extLst>
      <p:ext uri="{BB962C8B-B14F-4D97-AF65-F5344CB8AC3E}">
        <p14:creationId xmlns:p14="http://schemas.microsoft.com/office/powerpoint/2010/main" val="409080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Grid preparation protocols</a:t>
            </a:r>
            <a:endParaRPr lang="en-GB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C29F7-09BB-42EB-BE98-49F1521FD295}"/>
              </a:ext>
            </a:extLst>
          </p:cNvPr>
          <p:cNvSpPr/>
          <p:nvPr/>
        </p:nvSpPr>
        <p:spPr>
          <a:xfrm>
            <a:off x="15440486" y="5009865"/>
            <a:ext cx="504056" cy="4301515"/>
          </a:xfrm>
          <a:prstGeom prst="rect">
            <a:avLst/>
          </a:prstGeom>
          <a:solidFill>
            <a:srgbClr val="0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838B2-4442-4C51-898F-67462314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556">
            <a:off x="14049296" y="4650327"/>
            <a:ext cx="5201047" cy="5043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D58DF9-C8C5-4B00-8996-CC58528FDB6C}"/>
              </a:ext>
            </a:extLst>
          </p:cNvPr>
          <p:cNvSpPr txBox="1"/>
          <p:nvPr/>
        </p:nvSpPr>
        <p:spPr>
          <a:xfrm>
            <a:off x="14121482" y="4035830"/>
            <a:ext cx="1823060" cy="4320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Plunge stripe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397A79-0016-4713-BB2A-4B25F81DD029}"/>
              </a:ext>
            </a:extLst>
          </p:cNvPr>
          <p:cNvCxnSpPr/>
          <p:nvPr/>
        </p:nvCxnSpPr>
        <p:spPr>
          <a:xfrm>
            <a:off x="14792414" y="4467878"/>
            <a:ext cx="648072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A4B975-1F0E-4F14-865F-634963413F37}"/>
              </a:ext>
            </a:extLst>
          </p:cNvPr>
          <p:cNvSpPr txBox="1">
            <a:spLocks/>
          </p:cNvSpPr>
          <p:nvPr/>
        </p:nvSpPr>
        <p:spPr>
          <a:xfrm>
            <a:off x="709536" y="3166427"/>
            <a:ext cx="12972568" cy="4716524"/>
          </a:xfrm>
          <a:prstGeom prst="rect">
            <a:avLst/>
          </a:prstGeom>
        </p:spPr>
        <p:txBody>
          <a:bodyPr vert="horz" lIns="179409" tIns="89704" rIns="179409" bIns="89704" rtlCol="0" anchor="t">
            <a:normAutofit lnSpcReduction="10000"/>
          </a:bodyPr>
          <a:lstStyle>
            <a:lvl1pPr marL="0" indent="0" algn="l" defTabSz="1506840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None/>
              <a:defRPr sz="32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013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355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3697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39038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4380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22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064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06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2465" indent="-672465"/>
            <a:r>
              <a:rPr lang="en-GB" sz="3200" b="1" dirty="0">
                <a:solidFill>
                  <a:schemeClr val="bg1">
                    <a:lumMod val="65000"/>
                  </a:schemeClr>
                </a:solidFill>
              </a:rPr>
              <a:t>Two-stripe (2-S) Dispense Mode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indent="-233510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Wicking characterization stripe: To determine the appropriate wicking time and glow discharge parameters for a particular grid and sample</a:t>
            </a:r>
            <a:endParaRPr lang="en-GB" sz="28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indent="-233510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Plunge stripe: To freeze the grid based on the wicking time and glow discharge determined using the wicking stripe</a:t>
            </a:r>
          </a:p>
          <a:p>
            <a:pPr marL="671830" indent="-448310"/>
            <a:endParaRPr lang="en-GB" sz="3400" dirty="0">
              <a:cs typeface="Arial"/>
            </a:endParaRPr>
          </a:p>
          <a:p>
            <a:r>
              <a:rPr lang="en-GB" sz="3200" b="1" dirty="0">
                <a:cs typeface="Arial"/>
              </a:rPr>
              <a:t>One-stripe (1-S) Dispense Mode</a:t>
            </a:r>
          </a:p>
          <a:p>
            <a:pPr indent="-233510"/>
            <a:r>
              <a:rPr lang="en-GB" sz="2800" dirty="0"/>
              <a:t>Plunge stripe only: To freeze the grid based on the parameters determined using the two-stripe dispense mode</a:t>
            </a:r>
            <a:endParaRPr lang="en-GB" sz="2800" dirty="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0C22A-658C-4517-8A06-C08E2A91FC19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1-S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One-stripe Dispense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169942"/>
            <a:ext cx="10128252" cy="2620637"/>
          </a:xfrm>
        </p:spPr>
        <p:txBody>
          <a:bodyPr vert="horz" lIns="179409" tIns="89704" rIns="179409" bIns="89704" rtlCol="0" anchor="t">
            <a:noAutofit/>
          </a:bodyPr>
          <a:lstStyle/>
          <a:p>
            <a:r>
              <a:rPr lang="en-GB" sz="2800" b="0" dirty="0">
                <a:cs typeface="Arial"/>
              </a:rPr>
              <a:t>No wicking characterization is performed. The grid is plunge frozen the first time the sample is dispensed onto the grid</a:t>
            </a:r>
          </a:p>
          <a:p>
            <a:endParaRPr lang="en-GB" sz="2800" b="0" dirty="0">
              <a:cs typeface="Arial"/>
            </a:endParaRPr>
          </a:p>
          <a:p>
            <a:r>
              <a:rPr lang="en-GB" sz="2800" b="0" dirty="0">
                <a:cs typeface="Arial"/>
              </a:rPr>
              <a:t>A video of the wicking process is recorded by the camera on its way to the ethane cup</a:t>
            </a:r>
          </a:p>
          <a:p>
            <a:pPr marL="672465" indent="-672465"/>
            <a:endParaRPr lang="en-GB" sz="280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7AD7A-2ECF-429F-9717-828E4F01C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8"/>
          <a:stretch/>
        </p:blipFill>
        <p:spPr>
          <a:xfrm>
            <a:off x="910677" y="4790579"/>
            <a:ext cx="8237455" cy="44602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073C8-E37B-44B3-9028-CF6D6CBDD1D3}"/>
              </a:ext>
            </a:extLst>
          </p:cNvPr>
          <p:cNvGrpSpPr/>
          <p:nvPr/>
        </p:nvGrpSpPr>
        <p:grpSpPr>
          <a:xfrm>
            <a:off x="10837788" y="4647848"/>
            <a:ext cx="8792727" cy="3452082"/>
            <a:chOff x="10477748" y="7454875"/>
            <a:chExt cx="8792727" cy="34520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B900FA-AB71-4C5D-BAE3-B1B742B9D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96" r="40317"/>
            <a:stretch/>
          </p:blipFill>
          <p:spPr>
            <a:xfrm>
              <a:off x="14222164" y="7479486"/>
              <a:ext cx="1658320" cy="34274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F246D5-08D6-4AD1-84AA-BF08B57AD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898" r="46494"/>
            <a:stretch/>
          </p:blipFill>
          <p:spPr>
            <a:xfrm>
              <a:off x="17643151" y="7454875"/>
              <a:ext cx="1627324" cy="34274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AC38B-4A3C-4215-A603-6E5CD6C04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199" r="40853"/>
            <a:stretch/>
          </p:blipFill>
          <p:spPr>
            <a:xfrm>
              <a:off x="10477748" y="7479486"/>
              <a:ext cx="1642820" cy="3427469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9D68DBD-613B-4F98-B335-258CECE89FBD}"/>
                </a:ext>
              </a:extLst>
            </p:cNvPr>
            <p:cNvSpPr/>
            <p:nvPr/>
          </p:nvSpPr>
          <p:spPr>
            <a:xfrm>
              <a:off x="12514962" y="8842374"/>
              <a:ext cx="1317255" cy="652472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5A590B7-21F4-4DDE-A199-3145D261BA81}"/>
                </a:ext>
              </a:extLst>
            </p:cNvPr>
            <p:cNvSpPr/>
            <p:nvPr/>
          </p:nvSpPr>
          <p:spPr>
            <a:xfrm>
              <a:off x="16103190" y="8842374"/>
              <a:ext cx="1317255" cy="652472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A839D9-3D57-4F57-9C74-7A3F3A10C7AA}"/>
              </a:ext>
            </a:extLst>
          </p:cNvPr>
          <p:cNvSpPr txBox="1">
            <a:spLocks/>
          </p:cNvSpPr>
          <p:nvPr/>
        </p:nvSpPr>
        <p:spPr>
          <a:xfrm>
            <a:off x="10837788" y="8885776"/>
            <a:ext cx="9073009" cy="1305404"/>
          </a:xfrm>
          <a:prstGeom prst="rect">
            <a:avLst/>
          </a:prstGeom>
        </p:spPr>
        <p:txBody>
          <a:bodyPr vert="horz" lIns="179409" tIns="89704" rIns="179409" bIns="89704" rtlCol="0" anchor="t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4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Accept or reject the grid based on the degree of wicking observed</a:t>
            </a:r>
            <a:endParaRPr lang="en-GB" sz="34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B19C0-11E3-47AF-B512-5382C463268C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1-S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light, lit, traffic&#10;&#10;Description automatically generated">
            <a:extLst>
              <a:ext uri="{FF2B5EF4-FFF2-40B4-BE49-F238E27FC236}">
                <a16:creationId xmlns:a16="http://schemas.microsoft.com/office/drawing/2014/main" id="{84B18D3F-2E9B-4B91-85D3-9CA9D18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6060" y="2759287"/>
            <a:ext cx="6676225" cy="6495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6" y="569250"/>
            <a:ext cx="15672868" cy="1015264"/>
          </a:xfrm>
        </p:spPr>
        <p:txBody>
          <a:bodyPr>
            <a:noAutofit/>
          </a:bodyPr>
          <a:lstStyle/>
          <a:p>
            <a:r>
              <a:rPr lang="en-GB" sz="4800" dirty="0"/>
              <a:t>Self-wicking grids produce thin ice without blotting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E3789-301E-46F8-8D86-AAB076F5F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3132" y="2759287"/>
            <a:ext cx="8660511" cy="7329167"/>
          </a:xfrm>
        </p:spPr>
        <p:txBody>
          <a:bodyPr vert="horz" lIns="179409" tIns="89704" rIns="179409" bIns="89704" rtlCol="0" anchor="t">
            <a:normAutofit/>
          </a:bodyPr>
          <a:lstStyle/>
          <a:p>
            <a:r>
              <a:rPr lang="en-US" sz="3400" b="0" dirty="0">
                <a:cs typeface="Arial"/>
              </a:rPr>
              <a:t>Bars coated with copper hydroxide nanowires</a:t>
            </a:r>
          </a:p>
          <a:p>
            <a:pPr marL="672465" indent="-672465"/>
            <a:endParaRPr lang="en-US" sz="3400" dirty="0">
              <a:cs typeface="Arial"/>
            </a:endParaRPr>
          </a:p>
          <a:p>
            <a:r>
              <a:rPr lang="en-US" sz="3400" b="0" dirty="0"/>
              <a:t>Removes the need for physically blotting away sample using filter paper</a:t>
            </a:r>
          </a:p>
          <a:p>
            <a:pPr marL="672465" indent="-672465"/>
            <a:endParaRPr lang="en-US" sz="3400" dirty="0">
              <a:cs typeface="Arial"/>
            </a:endParaRPr>
          </a:p>
          <a:p>
            <a:r>
              <a:rPr lang="en-US" sz="3400" b="0" dirty="0"/>
              <a:t>Can produce a thin film quickly, which can be beneficial for tackling air-water-interface denaturation/dissociation and preferential orientation problems</a:t>
            </a:r>
          </a:p>
          <a:p>
            <a:pPr marL="672465" indent="-672465"/>
            <a:endParaRPr lang="en-US" sz="3400" dirty="0">
              <a:cs typeface="Arial"/>
            </a:endParaRPr>
          </a:p>
          <a:p>
            <a:r>
              <a:rPr lang="en-US" sz="3400" b="0" dirty="0">
                <a:cs typeface="Arial"/>
              </a:rPr>
              <a:t>Glow</a:t>
            </a:r>
            <a:r>
              <a:rPr lang="en-US" sz="3400" b="0" dirty="0"/>
              <a:t> discharge can be used to control the wicking process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4C944A-D6DA-4CA4-9C30-B1342BDFB47A}"/>
              </a:ext>
            </a:extLst>
          </p:cNvPr>
          <p:cNvCxnSpPr>
            <a:cxnSpLocks/>
          </p:cNvCxnSpPr>
          <p:nvPr/>
        </p:nvCxnSpPr>
        <p:spPr>
          <a:xfrm>
            <a:off x="16717941" y="4430539"/>
            <a:ext cx="1" cy="8253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1CA160-EA2E-4E2F-9485-154DA6E0D92F}"/>
              </a:ext>
            </a:extLst>
          </p:cNvPr>
          <p:cNvCxnSpPr>
            <a:cxnSpLocks/>
          </p:cNvCxnSpPr>
          <p:nvPr/>
        </p:nvCxnSpPr>
        <p:spPr>
          <a:xfrm>
            <a:off x="16717941" y="6007181"/>
            <a:ext cx="1" cy="8253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FCCFCE-E7B4-4358-846C-2062DA44F45A}"/>
              </a:ext>
            </a:extLst>
          </p:cNvPr>
          <p:cNvCxnSpPr>
            <a:cxnSpLocks/>
          </p:cNvCxnSpPr>
          <p:nvPr/>
        </p:nvCxnSpPr>
        <p:spPr>
          <a:xfrm>
            <a:off x="16717941" y="7585143"/>
            <a:ext cx="1" cy="8253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ABEE71-C68F-41F9-B449-4FC467C9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" y="2759287"/>
            <a:ext cx="4628753" cy="66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One-stripe Dispense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126418"/>
            <a:ext cx="13656644" cy="4104321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2800" b="0" dirty="0">
                <a:cs typeface="Arial"/>
              </a:rPr>
              <a:t>Dispense-to-plunge time can be nominated by user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(54ms or 101ms – 2500ms)</a:t>
            </a: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>
                <a:cs typeface="Arial"/>
              </a:rPr>
              <a:t>Why use one-stripe dispense mode?</a:t>
            </a:r>
            <a:endParaRPr lang="en-GB" sz="2800" b="0" dirty="0">
              <a:ea typeface="+mn-lt"/>
              <a:cs typeface="+mn-lt"/>
            </a:endParaRPr>
          </a:p>
          <a:p>
            <a:pPr marL="850900" lvl="1" indent="-387350"/>
            <a:r>
              <a:rPr lang="en-GB" sz="2800" dirty="0">
                <a:cs typeface="Arial"/>
              </a:rPr>
              <a:t>Removes the need for a plunge offset</a:t>
            </a:r>
          </a:p>
          <a:p>
            <a:pPr marL="850900" lvl="1" indent="-387350"/>
            <a:r>
              <a:rPr lang="en-GB" sz="2800" dirty="0">
                <a:cs typeface="Arial"/>
              </a:rPr>
              <a:t>Sample is sprayed onto the only grid once, achieving faster dispense-to-plunge time relative to two-stripe dispense mode</a:t>
            </a:r>
            <a:endParaRPr lang="en-GB" sz="2800" dirty="0"/>
          </a:p>
          <a:p>
            <a:pPr marL="0" indent="0">
              <a:buNone/>
            </a:pPr>
            <a:endParaRPr lang="en-GB" sz="2800" b="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BBAD6-90D5-45CA-BE6A-7D5A3FC03F3C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1-S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3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2" y="5215906"/>
            <a:ext cx="16601838" cy="2527001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>
                <a:cs typeface="Arial"/>
              </a:rPr>
              <a:t>Two grids were plunged at 101ms, but both are </a:t>
            </a:r>
            <a:r>
              <a:rPr lang="en-GB" sz="3400" dirty="0" err="1">
                <a:cs typeface="Arial"/>
              </a:rPr>
              <a:t>underwicked</a:t>
            </a:r>
            <a:r>
              <a:rPr lang="en-GB" sz="3400" dirty="0">
                <a:cs typeface="Arial"/>
              </a:rPr>
              <a:t>.</a:t>
            </a:r>
          </a:p>
          <a:p>
            <a:pPr marL="0" lvl="1" indent="0">
              <a:buNone/>
            </a:pPr>
            <a:endParaRPr lang="en-GB" sz="3400" dirty="0">
              <a:cs typeface="Arial"/>
            </a:endParaRPr>
          </a:p>
          <a:p>
            <a:pPr marL="0" lvl="1" indent="0">
              <a:buNone/>
            </a:pPr>
            <a:r>
              <a:rPr lang="en-GB" sz="3400" dirty="0">
                <a:cs typeface="Arial"/>
              </a:rPr>
              <a:t>How can I get appropriately wicked grids using one-stripe dispense mode?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0504"/>
              </p:ext>
            </p:extLst>
          </p:nvPr>
        </p:nvGraphicFramePr>
        <p:xfrm>
          <a:off x="944881" y="2440616"/>
          <a:ext cx="18141815" cy="200830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711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31511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40496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51390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2363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2363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960059">
                <a:tc>
                  <a:txBody>
                    <a:bodyPr/>
                    <a:lstStyle/>
                    <a:p>
                      <a:r>
                        <a:rPr lang="en-GB" sz="28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524125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524125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5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36191"/>
              </p:ext>
            </p:extLst>
          </p:nvPr>
        </p:nvGraphicFramePr>
        <p:xfrm>
          <a:off x="1044700" y="2440617"/>
          <a:ext cx="18041996" cy="258001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0302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13731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18814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35151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06999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06999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978099">
                <a:tc>
                  <a:txBody>
                    <a:bodyPr/>
                    <a:lstStyle/>
                    <a:p>
                      <a:r>
                        <a:rPr lang="en-GB" sz="28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533973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533973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533973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12mA 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Overwicked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60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397CA8-2686-4026-BA99-19070F44D4A3}"/>
              </a:ext>
            </a:extLst>
          </p:cNvPr>
          <p:cNvSpPr txBox="1">
            <a:spLocks/>
          </p:cNvSpPr>
          <p:nvPr/>
        </p:nvSpPr>
        <p:spPr>
          <a:xfrm>
            <a:off x="742948" y="5870699"/>
            <a:ext cx="18505488" cy="4105626"/>
          </a:xfrm>
          <a:prstGeom prst="rect">
            <a:avLst/>
          </a:prstGeom>
        </p:spPr>
        <p:txBody>
          <a:bodyPr vert="horz" lIns="179409" tIns="89704" rIns="179409" bIns="89704" rtlCol="0" anchor="t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3400" b="0" dirty="0"/>
              <a:t>Option 1:</a:t>
            </a:r>
          </a:p>
          <a:p>
            <a:pPr marL="896938" lvl="1" indent="-896938">
              <a:buNone/>
            </a:pPr>
            <a:r>
              <a:rPr lang="en-GB" sz="3400" dirty="0"/>
              <a:t>Keep dispense-to-plunge time constant and increase glow discharge </a:t>
            </a:r>
            <a:endParaRPr lang="en-GB" sz="3400" dirty="0">
              <a:cs typeface="Arial"/>
            </a:endParaRPr>
          </a:p>
          <a:p>
            <a:pPr marL="896938" lvl="2" indent="-896938">
              <a:buNone/>
            </a:pPr>
            <a:r>
              <a:rPr lang="en-GB" sz="3400" dirty="0"/>
              <a:t>Wicking speed increases</a:t>
            </a:r>
            <a:endParaRPr lang="en-GB" sz="3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59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3" y="5948345"/>
            <a:ext cx="14880779" cy="2978103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>
                <a:cs typeface="Arial"/>
              </a:rPr>
              <a:t>Consider the information we have now gained:</a:t>
            </a:r>
          </a:p>
          <a:p>
            <a:pPr marL="0" lvl="2" indent="0">
              <a:buNone/>
            </a:pPr>
            <a:r>
              <a:rPr lang="en-GB" sz="3400" dirty="0">
                <a:cs typeface="Arial"/>
              </a:rPr>
              <a:t>Grid is wicking too slowly with 40s glow discharge (Grid #1, 2)</a:t>
            </a:r>
          </a:p>
          <a:p>
            <a:pPr marL="0" lvl="2" indent="0">
              <a:buNone/>
            </a:pPr>
            <a:r>
              <a:rPr lang="en-GB" sz="3400" dirty="0">
                <a:cs typeface="Arial"/>
              </a:rPr>
              <a:t>Grid is wicking too quickly with 80s glow discharge (Grid #3)</a:t>
            </a:r>
          </a:p>
          <a:p>
            <a:pPr marL="0" lvl="1" indent="0">
              <a:buNone/>
            </a:pPr>
            <a:endParaRPr lang="en-GB" sz="3400" dirty="0">
              <a:cs typeface="Arial"/>
            </a:endParaRPr>
          </a:p>
          <a:p>
            <a:pPr marL="0" lvl="1" indent="0">
              <a:buNone/>
            </a:pPr>
            <a:r>
              <a:rPr lang="en-GB" sz="3400" dirty="0">
                <a:cs typeface="Arial"/>
              </a:rPr>
              <a:t>Reduce glow discharge time to 60s on the next grid (Grid #4)</a:t>
            </a:r>
          </a:p>
          <a:p>
            <a:pPr marL="897255" lvl="1" indent="0">
              <a:buNone/>
            </a:pPr>
            <a:endParaRPr lang="en-GB" sz="3400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86149"/>
              </p:ext>
            </p:extLst>
          </p:nvPr>
        </p:nvGraphicFramePr>
        <p:xfrm>
          <a:off x="929641" y="2440617"/>
          <a:ext cx="18157056" cy="31918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72804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34226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43806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53870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2617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2617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977437">
                <a:tc>
                  <a:txBody>
                    <a:bodyPr/>
                    <a:lstStyle/>
                    <a:p>
                      <a:r>
                        <a:rPr lang="en-GB" sz="28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613548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</a:rPr>
                        <a:t>12mA 80s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Overwicked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601"/>
                  </a:ext>
                </a:extLst>
              </a:tr>
              <a:tr h="533612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12mA 60s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0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2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32089"/>
              </p:ext>
            </p:extLst>
          </p:nvPr>
        </p:nvGraphicFramePr>
        <p:xfrm>
          <a:off x="1004703" y="2440617"/>
          <a:ext cx="18081993" cy="3535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20855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27502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41658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Underwicked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</a:rPr>
                        <a:t>12mA 80s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Overwicked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</a:rPr>
                        <a:t>12mA 60s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0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12mA 80s</a:t>
                      </a:r>
                      <a:endParaRPr lang="en-GB" sz="2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–</a:t>
                      </a:r>
                      <a:endParaRPr lang="en-GB" sz="28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54ms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9876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754712-EB57-4879-BC71-585FA07F416A}"/>
              </a:ext>
            </a:extLst>
          </p:cNvPr>
          <p:cNvSpPr txBox="1">
            <a:spLocks/>
          </p:cNvSpPr>
          <p:nvPr/>
        </p:nvSpPr>
        <p:spPr>
          <a:xfrm>
            <a:off x="792956" y="7018909"/>
            <a:ext cx="18505488" cy="2524198"/>
          </a:xfrm>
          <a:prstGeom prst="rect">
            <a:avLst/>
          </a:prstGeom>
        </p:spPr>
        <p:txBody>
          <a:bodyPr vert="horz" lIns="179409" tIns="89704" rIns="179409" bIns="89704" rtlCol="0" anchor="t">
            <a:normAutofit/>
          </a:bodyPr>
          <a:lstStyle>
            <a:lvl1pPr marL="672780" indent="-67278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7688" indent="-560649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259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3963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6679" indent="-448520" algn="l" defTabSz="179407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33719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075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779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24836" indent="-448520" algn="l" defTabSz="1794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0" dirty="0"/>
              <a:t>Option 2:</a:t>
            </a:r>
          </a:p>
          <a:p>
            <a:pPr marL="0" lvl="1" indent="0">
              <a:buNone/>
            </a:pPr>
            <a:r>
              <a:rPr lang="en-GB" sz="2800" dirty="0"/>
              <a:t>Change the dispense-to-plunge time and hold glow discharge constant</a:t>
            </a:r>
            <a:endParaRPr lang="en-GB" sz="2800" dirty="0">
              <a:cs typeface="Arial"/>
            </a:endParaRPr>
          </a:p>
          <a:p>
            <a:pPr marL="0" lvl="2" indent="0">
              <a:buNone/>
            </a:pPr>
            <a:r>
              <a:rPr lang="en-GB" sz="2800" dirty="0"/>
              <a:t>80s of glow discharge and 101ms dispense-to-plunge time resulted in an overwicked grid (#3)</a:t>
            </a:r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15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Freezing Strategy</a:t>
            </a:r>
          </a:p>
        </p:txBody>
      </p:sp>
    </p:spTree>
    <p:extLst>
      <p:ext uri="{BB962C8B-B14F-4D97-AF65-F5344CB8AC3E}">
        <p14:creationId xmlns:p14="http://schemas.microsoft.com/office/powerpoint/2010/main" val="97131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6" y="758131"/>
            <a:ext cx="16601969" cy="1295400"/>
          </a:xfrm>
        </p:spPr>
        <p:txBody>
          <a:bodyPr>
            <a:normAutofit/>
          </a:bodyPr>
          <a:lstStyle/>
          <a:p>
            <a:r>
              <a:rPr lang="en-GB" sz="4800" dirty="0"/>
              <a:t>Two-stripe vs One-stripe Dispense Mode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D336B64-7638-4890-BA91-B522C2D5B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5684838"/>
            <a:ext cx="20091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2EA92B6-6669-47B4-9FB2-20B4C4D6A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12776"/>
              </p:ext>
            </p:extLst>
          </p:nvPr>
        </p:nvGraphicFramePr>
        <p:xfrm>
          <a:off x="828676" y="2558331"/>
          <a:ext cx="16993888" cy="64322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4113854183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1195763542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715549074"/>
                    </a:ext>
                  </a:extLst>
                </a:gridCol>
              </a:tblGrid>
              <a:tr h="11521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Two-stripe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One-stripe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40628"/>
                  </a:ext>
                </a:extLst>
              </a:tr>
              <a:tr h="2640062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5FCFC"/>
                          </a:solidFill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Determine glow discharge required for the desired wicking speed while potentially getting useful grids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dirty="0"/>
                        <a:t>Faster dispense-to-plunge times</a:t>
                      </a:r>
                    </a:p>
                    <a:p>
                      <a:pPr marL="457200" marR="0" lvl="0" indent="-45720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800" dirty="0"/>
                    </a:p>
                    <a:p>
                      <a:pPr marL="457200" marR="0" lvl="0" indent="-45720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dirty="0"/>
                        <a:t>Does not require a plunge offset</a:t>
                      </a:r>
                    </a:p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598634"/>
                  </a:ext>
                </a:extLst>
              </a:tr>
              <a:tr h="2640062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5FCFC"/>
                          </a:solidFill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dirty="0"/>
                        <a:t>Slower dispense-to-plunge times</a:t>
                      </a:r>
                    </a:p>
                    <a:p>
                      <a:pPr marL="4572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4572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Variable offsets</a:t>
                      </a:r>
                    </a:p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Prior knowledge on glow discharge amount required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58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15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Freezing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126418"/>
            <a:ext cx="17329051" cy="6768617"/>
          </a:xfrm>
        </p:spPr>
        <p:txBody>
          <a:bodyPr vert="horz" lIns="179409" tIns="89704" rIns="179409" bIns="89704" rtlCol="0" anchor="t">
            <a:noAutofit/>
          </a:bodyPr>
          <a:lstStyle/>
          <a:p>
            <a:pPr marL="672465" indent="-672465"/>
            <a:r>
              <a:rPr lang="en-GB" sz="2800" b="0" dirty="0">
                <a:cs typeface="Arial"/>
              </a:rPr>
              <a:t>Use a mix of two-stripe and one-stripe dispense modes to optimize the glow discharge on-the-fly to get fast dispense-to-plunge times with appropriate ice thickness.</a:t>
            </a: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>
                <a:cs typeface="Arial"/>
              </a:rPr>
              <a:t>Use two-stripe dispense mode first</a:t>
            </a:r>
          </a:p>
          <a:p>
            <a:pPr marL="1457325" lvl="1" indent="-672465"/>
            <a:r>
              <a:rPr lang="en-GB" sz="2800" dirty="0"/>
              <a:t>Adjust glow discharge to achieve appropriate wicking times for the sample during wicking characterization step.</a:t>
            </a:r>
            <a:endParaRPr lang="en-GB" sz="2800" dirty="0">
              <a:cs typeface="Arial"/>
            </a:endParaRPr>
          </a:p>
          <a:p>
            <a:pPr marL="1457325" lvl="1" indent="-672465"/>
            <a:r>
              <a:rPr lang="en-GB" sz="2800" dirty="0">
                <a:cs typeface="Arial"/>
              </a:rPr>
              <a:t>Use offsets to still produce usable, but potentially slower grids</a:t>
            </a:r>
            <a:endParaRPr lang="en-GB" sz="2800" b="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>
                <a:cs typeface="Arial"/>
              </a:rPr>
              <a:t>Switch to one-stripe dispense mode</a:t>
            </a:r>
          </a:p>
          <a:p>
            <a:pPr marL="1457325" lvl="1" indent="-672465"/>
            <a:r>
              <a:rPr lang="en-GB" sz="2800" dirty="0">
                <a:solidFill>
                  <a:srgbClr val="737272"/>
                </a:solidFill>
                <a:cs typeface="Arial"/>
              </a:rPr>
              <a:t>When the wicking characterization time is consistently in the target range switch to the one-stripe protocol to plunge in the target range</a:t>
            </a:r>
            <a:endParaRPr lang="en-GB" sz="2800" dirty="0">
              <a:solidFill>
                <a:srgbClr val="737272"/>
              </a:solidFill>
              <a:ea typeface="+mn-lt"/>
              <a:cs typeface="+mn-lt"/>
            </a:endParaRPr>
          </a:p>
          <a:p>
            <a:pPr marL="1457325" lvl="1" indent="-672465"/>
            <a:r>
              <a:rPr lang="en-GB" sz="2800" dirty="0">
                <a:solidFill>
                  <a:srgbClr val="737272"/>
                </a:solidFill>
                <a:cs typeface="Arial"/>
              </a:rPr>
              <a:t>Further increase glow discharge to go faster, e.g. from 101ms to 54ms </a:t>
            </a:r>
            <a:endParaRPr lang="en-GB" sz="28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24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3" y="6734795"/>
            <a:ext cx="16104915" cy="2546055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/>
              <a:t>How to do faster plunges to see if there is improvement in denaturation caused by the air-water-interface?</a:t>
            </a:r>
          </a:p>
          <a:p>
            <a:pPr marL="0" lvl="1" indent="0">
              <a:buNone/>
            </a:pPr>
            <a:endParaRPr lang="en-GB" sz="3400" dirty="0"/>
          </a:p>
          <a:p>
            <a:pPr marL="0" lvl="1" indent="0">
              <a:buNone/>
            </a:pPr>
            <a:r>
              <a:rPr lang="en-GB" sz="3400" dirty="0"/>
              <a:t>When is the right time to switch to one-stripe protocol?</a:t>
            </a:r>
            <a:endParaRPr lang="en-GB" sz="3400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53215"/>
              </p:ext>
            </p:extLst>
          </p:nvPr>
        </p:nvGraphicFramePr>
        <p:xfrm>
          <a:off x="1004703" y="2440617"/>
          <a:ext cx="18081993" cy="33319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20855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27502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41658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100ms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200ms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160ms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626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3" y="6806803"/>
            <a:ext cx="16680979" cy="3050111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/>
              <a:t>Grid #3 and #4 with glow discharge of 12mA 80s both give wicking characterization times of </a:t>
            </a:r>
            <a:r>
              <a:rPr lang="en-GB" sz="3400" dirty="0">
                <a:solidFill>
                  <a:schemeClr val="accent4">
                    <a:lumMod val="75000"/>
                  </a:schemeClr>
                </a:solidFill>
              </a:rPr>
              <a:t>80-100ms</a:t>
            </a:r>
          </a:p>
          <a:p>
            <a:pPr marL="0" lvl="1" indent="0">
              <a:buNone/>
            </a:pPr>
            <a:endParaRPr lang="en-GB" sz="3400" dirty="0"/>
          </a:p>
          <a:p>
            <a:pPr marL="0" lvl="1" indent="0">
              <a:buNone/>
            </a:pPr>
            <a:r>
              <a:rPr lang="en-GB" sz="3400" dirty="0">
                <a:cs typeface="Arial"/>
              </a:rPr>
              <a:t>Switch to one-stripe dispense mode on Grid #5 to plunge at 101ms, while keeping the same glow discharge settings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26182"/>
              </p:ext>
            </p:extLst>
          </p:nvPr>
        </p:nvGraphicFramePr>
        <p:xfrm>
          <a:off x="1004703" y="2440617"/>
          <a:ext cx="18081993" cy="39568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20855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27502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41658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100ms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200ms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160ms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</a:t>
                      </a:r>
                      <a:endParaRPr lang="en-GB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</a:t>
                      </a:r>
                      <a:endParaRPr lang="en-GB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101ms</a:t>
                      </a:r>
                      <a:endParaRPr lang="en-GB" b="0" dirty="0">
                        <a:solidFill>
                          <a:srgbClr val="737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4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8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7E8D-14C3-4D8C-987A-4A436E14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Grid preparation protocols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C508-9ACD-43E0-A7DB-FAB8B32B2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000" y="2126418"/>
            <a:ext cx="13101123" cy="5616489"/>
          </a:xfrm>
        </p:spPr>
        <p:txBody>
          <a:bodyPr/>
          <a:lstStyle/>
          <a:p>
            <a:r>
              <a:rPr lang="en-US" dirty="0"/>
              <a:t>Sample + nanowire grid wicking </a:t>
            </a:r>
            <a:r>
              <a:rPr lang="en-US" dirty="0" err="1"/>
              <a:t>behaviour</a:t>
            </a:r>
            <a:r>
              <a:rPr lang="en-US" dirty="0"/>
              <a:t> is unknown</a:t>
            </a:r>
            <a:r>
              <a:rPr lang="en-GB" dirty="0"/>
              <a:t> at the start</a:t>
            </a:r>
          </a:p>
          <a:p>
            <a:endParaRPr lang="en-GB" dirty="0"/>
          </a:p>
          <a:p>
            <a:r>
              <a:rPr lang="en-GB" dirty="0"/>
              <a:t>First interaction requires wicking characterization to prepare grids with appropriate ice thickness</a:t>
            </a:r>
          </a:p>
          <a:p>
            <a:endParaRPr lang="en-GB" dirty="0"/>
          </a:p>
          <a:p>
            <a:r>
              <a:rPr lang="en-GB" dirty="0"/>
              <a:t>Use Two-stripe dispense mode to characterize wicking</a:t>
            </a:r>
          </a:p>
          <a:p>
            <a:endParaRPr lang="en-GB" dirty="0"/>
          </a:p>
          <a:p>
            <a:r>
              <a:rPr lang="en-GB" dirty="0"/>
              <a:t>When you know how your sample wicks on the grid, then use knowledge gained from characterization to move to One-stripe dispense mode</a:t>
            </a:r>
          </a:p>
        </p:txBody>
      </p:sp>
    </p:spTree>
    <p:extLst>
      <p:ext uri="{BB962C8B-B14F-4D97-AF65-F5344CB8AC3E}">
        <p14:creationId xmlns:p14="http://schemas.microsoft.com/office/powerpoint/2010/main" val="202030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3" y="7090426"/>
            <a:ext cx="17641959" cy="1015264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/>
              <a:t>How to achieve the fastest dispense-to-plunge time possible (54ms)?</a:t>
            </a:r>
            <a:endParaRPr lang="en-GB" sz="3400" dirty="0">
              <a:cs typeface="Arial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66975"/>
              </p:ext>
            </p:extLst>
          </p:nvPr>
        </p:nvGraphicFramePr>
        <p:xfrm>
          <a:off x="1004703" y="2440617"/>
          <a:ext cx="18081993" cy="39568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20855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27502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41658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100ms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200ms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160ms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37272"/>
                          </a:solidFill>
                        </a:rPr>
                        <a:t>12mA </a:t>
                      </a:r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37272"/>
                          </a:solidFill>
                        </a:rPr>
                        <a:t>–</a:t>
                      </a:r>
                      <a:endParaRPr lang="en-GB" b="0" dirty="0">
                        <a:solidFill>
                          <a:srgbClr val="737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dirty="0"/>
                        <a:t>–</a:t>
                      </a:r>
                      <a:endParaRPr lang="en-GB" sz="3500" b="0" kern="1200" dirty="0">
                        <a:solidFill>
                          <a:srgbClr val="73727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b="0" kern="1200" dirty="0">
                          <a:solidFill>
                            <a:srgbClr val="737272"/>
                          </a:solidFill>
                        </a:rPr>
                        <a:t>101ms</a:t>
                      </a:r>
                      <a:endParaRPr lang="en-GB" b="0" dirty="0">
                        <a:solidFill>
                          <a:srgbClr val="737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4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4703" y="7310859"/>
            <a:ext cx="18081993" cy="2474047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0" lvl="1" indent="0">
              <a:buNone/>
            </a:pPr>
            <a:r>
              <a:rPr lang="en-GB" sz="3400" dirty="0">
                <a:cs typeface="Arial"/>
              </a:rPr>
              <a:t>To plunge using 54ms one-stripe dispense mode, the grid needs to wick even faster than 101ms.</a:t>
            </a:r>
          </a:p>
          <a:p>
            <a:pPr marL="0" lvl="1" indent="0">
              <a:buNone/>
            </a:pPr>
            <a:endParaRPr lang="en-GB" sz="3400" dirty="0">
              <a:cs typeface="Arial"/>
            </a:endParaRPr>
          </a:p>
          <a:p>
            <a:pPr marL="0" lvl="1" indent="0">
              <a:buNone/>
            </a:pPr>
            <a:r>
              <a:rPr lang="en-GB" sz="3400" dirty="0">
                <a:cs typeface="Arial"/>
              </a:rPr>
              <a:t>Further increase glow discharge (i.e. from 80s to 100s) to speed up wicking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B52AAED-78D4-4ECD-A48F-4780882F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15031"/>
              </p:ext>
            </p:extLst>
          </p:nvPr>
        </p:nvGraphicFramePr>
        <p:xfrm>
          <a:off x="1004703" y="2414315"/>
          <a:ext cx="18081993" cy="45816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48">
                  <a:extLst>
                    <a:ext uri="{9D8B030D-6E8A-4147-A177-3AD203B41FA5}">
                      <a16:colId xmlns:a16="http://schemas.microsoft.com/office/drawing/2014/main" val="399029077"/>
                    </a:ext>
                  </a:extLst>
                </a:gridCol>
                <a:gridCol w="3220855">
                  <a:extLst>
                    <a:ext uri="{9D8B030D-6E8A-4147-A177-3AD203B41FA5}">
                      <a16:colId xmlns:a16="http://schemas.microsoft.com/office/drawing/2014/main" val="3901456365"/>
                    </a:ext>
                  </a:extLst>
                </a:gridCol>
                <a:gridCol w="3927502">
                  <a:extLst>
                    <a:ext uri="{9D8B030D-6E8A-4147-A177-3AD203B41FA5}">
                      <a16:colId xmlns:a16="http://schemas.microsoft.com/office/drawing/2014/main" val="2967401059"/>
                    </a:ext>
                  </a:extLst>
                </a:gridCol>
                <a:gridCol w="2941658">
                  <a:extLst>
                    <a:ext uri="{9D8B030D-6E8A-4147-A177-3AD203B41FA5}">
                      <a16:colId xmlns:a16="http://schemas.microsoft.com/office/drawing/2014/main" val="2137347198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504686162"/>
                    </a:ext>
                  </a:extLst>
                </a:gridCol>
                <a:gridCol w="3013665">
                  <a:extLst>
                    <a:ext uri="{9D8B030D-6E8A-4147-A177-3AD203B41FA5}">
                      <a16:colId xmlns:a16="http://schemas.microsoft.com/office/drawing/2014/main" val="3187207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Glow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Wicking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0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7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Underwicked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100ms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200ms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00719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737272"/>
                          </a:solidFill>
                        </a:rPr>
                        <a:t>80ms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160ms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038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–</a:t>
                      </a:r>
                      <a:endParaRPr lang="en-GB" b="0" dirty="0">
                        <a:solidFill>
                          <a:srgbClr val="7372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dirty="0"/>
                        <a:t>–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101ms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4549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12mA </a:t>
                      </a:r>
                      <a:r>
                        <a:rPr lang="en-GB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</a:t>
                      </a:r>
                      <a:endParaRPr lang="en-GB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dirty="0"/>
                        <a:t>–</a:t>
                      </a:r>
                      <a:endParaRPr lang="en-GB" sz="3500" b="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79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500" b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54ms</a:t>
                      </a:r>
                      <a:endParaRPr lang="en-GB" sz="3500" b="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794079" rtl="0" eaLnBrk="1" latinLnBrk="0" hangingPunct="1"/>
                      <a:r>
                        <a:rPr lang="en-GB" sz="3500" kern="120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sz="3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2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04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Key Points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1969379"/>
            <a:ext cx="18121139" cy="7370591"/>
          </a:xfrm>
        </p:spPr>
        <p:txBody>
          <a:bodyPr vert="horz" lIns="179409" tIns="89704" rIns="179409" bIns="89704" rtlCol="0" anchor="t">
            <a:normAutofit fontScale="92500"/>
          </a:bodyPr>
          <a:lstStyle/>
          <a:p>
            <a:pPr marL="672465" indent="-672465"/>
            <a:r>
              <a:rPr lang="en-GB" sz="2800" b="0" dirty="0"/>
              <a:t>Wicking can be assessed using videos and an automated algorithm</a:t>
            </a: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Film thickness (and resulting ice) can be controlled:</a:t>
            </a:r>
            <a:endParaRPr lang="en-GB" sz="2800" b="0" dirty="0">
              <a:cs typeface="Arial"/>
            </a:endParaRPr>
          </a:p>
          <a:p>
            <a:pPr marL="1457325" lvl="1" indent="-571500">
              <a:buFont typeface="+mj-lt"/>
              <a:buAutoNum type="arabicPeriod"/>
            </a:pPr>
            <a:r>
              <a:rPr lang="en-GB" sz="2800" b="0" dirty="0"/>
              <a:t>Increasing glow discharge speeds up wicking, requiring less wicking time to achieve </a:t>
            </a:r>
            <a:r>
              <a:rPr lang="en-GB" sz="2800" dirty="0"/>
              <a:t>thin films</a:t>
            </a:r>
            <a:endParaRPr lang="en-GB" sz="2800" dirty="0">
              <a:cs typeface="Arial"/>
            </a:endParaRPr>
          </a:p>
          <a:p>
            <a:pPr marL="1457325" lvl="1" indent="-571500">
              <a:buFont typeface="+mj-lt"/>
              <a:buAutoNum type="arabicPeriod"/>
            </a:pPr>
            <a:r>
              <a:rPr lang="en-GB" sz="2800" dirty="0"/>
              <a:t>Increasing plunge time gives more time for wicking, resulting in grids with thinner films</a:t>
            </a:r>
            <a:endParaRPr lang="en-GB" sz="2800" dirty="0">
              <a:cs typeface="Arial"/>
            </a:endParaRPr>
          </a:p>
          <a:p>
            <a:pPr marL="1457325" lvl="1" indent="-571500">
              <a:buFont typeface="+mj-lt"/>
              <a:buAutoNum type="arabicPeriod"/>
            </a:pPr>
            <a:endParaRPr lang="en-GB" sz="2800" dirty="0">
              <a:cs typeface="Arial"/>
            </a:endParaRPr>
          </a:p>
          <a:p>
            <a:pPr marL="672465" indent="-672465"/>
            <a:r>
              <a:rPr lang="en-GB" sz="2800" b="0" dirty="0"/>
              <a:t>Use two-stripe dispense mode to determine the glow discharge required to achieve desired wicking speed while still producing grids</a:t>
            </a:r>
            <a:endParaRPr lang="en-GB" sz="2800" b="0" dirty="0">
              <a:cs typeface="Arial"/>
            </a:endParaRPr>
          </a:p>
          <a:p>
            <a:pPr marL="672465" indent="-672465"/>
            <a:endParaRPr lang="en-GB" sz="2800" b="0" dirty="0"/>
          </a:p>
          <a:p>
            <a:pPr marL="672465" indent="-672465"/>
            <a:r>
              <a:rPr lang="en-GB" sz="2800" b="0" dirty="0"/>
              <a:t>Use one-stripe dispense mode to achieve grids with short dispense-to-plunge times</a:t>
            </a:r>
            <a:endParaRPr lang="en-GB" sz="2800" b="0" dirty="0">
              <a:cs typeface="Arial"/>
            </a:endParaRPr>
          </a:p>
          <a:p>
            <a:pPr marL="672465" indent="-672465"/>
            <a:endParaRPr lang="en-GB" sz="2800" b="0" dirty="0"/>
          </a:p>
          <a:p>
            <a:pPr marL="672465" indent="-672465"/>
            <a:r>
              <a:rPr lang="en-GB" sz="2800" b="0" dirty="0"/>
              <a:t>Combine both two-stripe and one-stripe in the same freezing session to optimize the glow discharge needed to get appropriate ice thickness at short dispense-to-plunge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159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054275"/>
            <a:ext cx="17185035" cy="8079300"/>
          </a:xfrm>
        </p:spPr>
        <p:txBody>
          <a:bodyPr vert="horz" lIns="179409" tIns="89704" rIns="179409" bIns="89704" rtlCol="0" anchor="t">
            <a:normAutofit fontScale="70000" lnSpcReduction="20000"/>
          </a:bodyPr>
          <a:lstStyle/>
          <a:p>
            <a:pPr marL="672465" indent="-672465"/>
            <a:r>
              <a:rPr lang="en-GB" sz="2800" b="0" dirty="0"/>
              <a:t>Which of the following parameters can be adjusted to change the ice thickness achieved using self-wicking grids?</a:t>
            </a:r>
            <a:endParaRPr lang="en-US" dirty="0"/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Glow discharge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Ethane temperature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0" dirty="0"/>
              <a:t>Plunge offset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Dispense amplitude</a:t>
            </a:r>
            <a:endParaRPr lang="en-GB" sz="2800" b="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When should I switch from two-stripe to one-stripe dispense mode?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0" dirty="0"/>
              <a:t>when grids are consistently </a:t>
            </a:r>
            <a:r>
              <a:rPr lang="en-GB" sz="2800" b="0" dirty="0" err="1"/>
              <a:t>underwicked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when grids are consistently overwicked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when grids are glow discharged for longer than 100s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when consistently wicking time in the target range is achieved during wicking characterization</a:t>
            </a:r>
          </a:p>
          <a:p>
            <a:pPr marL="112347" indent="0">
              <a:buNone/>
            </a:pPr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What are the benefits of one-stripe dispense mode?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Can determine amount of glow discharge required for the desired wicking speed while potentially getting useful grids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Does not require prior knowledge of glow discharge amount required to achieve the desired wicking speed 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Can freeze grids at short dispense-to-plunge time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Does not require the use of offsets</a:t>
            </a:r>
            <a:endParaRPr lang="en-GB" sz="280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What is the expected effect of increasing glow discharge applied?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Increases wicking speed, grids have thinner ice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Decreases wicking speed, grids have thicker ice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Increases wicking time, grids have thinner ice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Decreases wicking time, grids have thicker ice</a:t>
            </a:r>
            <a:endParaRPr lang="en-GB" sz="2800" dirty="0">
              <a:cs typeface="Arial"/>
            </a:endParaRPr>
          </a:p>
          <a:p>
            <a:pPr marL="672465" indent="-672465"/>
            <a:endParaRPr lang="en-GB" sz="280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156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A1F0-6D7D-49BB-926F-E706D0958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054275"/>
            <a:ext cx="17689092" cy="8522719"/>
          </a:xfrm>
        </p:spPr>
        <p:txBody>
          <a:bodyPr vert="horz" lIns="179409" tIns="89704" rIns="179409" bIns="89704" rtlCol="0" anchor="t">
            <a:normAutofit fontScale="70000" lnSpcReduction="20000"/>
          </a:bodyPr>
          <a:lstStyle/>
          <a:p>
            <a:pPr marL="672465" indent="-672465"/>
            <a:r>
              <a:rPr lang="en-GB" sz="2800" b="0" dirty="0"/>
              <a:t>Which of the following parameters can be adjusted to change the ice thickness achieved using self-wicking grids?</a:t>
            </a:r>
            <a:endParaRPr lang="en-US" dirty="0"/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Glow discharge</a:t>
            </a:r>
            <a:endParaRPr lang="en-GB" sz="2800" b="1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Ethane temperature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Plunge offset</a:t>
            </a:r>
            <a:endParaRPr lang="en-GB" sz="2800" b="1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Dispense amplitude</a:t>
            </a:r>
            <a:endParaRPr lang="en-GB" sz="2800" b="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When should I switch from two-stripe to one-stripe dispense mode?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0" dirty="0"/>
              <a:t>when grids are consistently </a:t>
            </a:r>
            <a:r>
              <a:rPr lang="en-GB" sz="2800" b="0" dirty="0" err="1"/>
              <a:t>underwicked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when grids are consistently overwicked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when grids are glow discharged for longer than 100s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when consistently wicking time in the target range is achieved during wicking characterization</a:t>
            </a:r>
            <a:endParaRPr lang="en-GB" sz="2800" b="1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What are the benefits of one-stripe dispense mode?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Can determine amount of glow discharge required for the desired wicking speed while potentially getting useful grids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Does not require prior knowledge of glow discharge amount required to achieve the desired wicking speed 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Can freeze grids at short dispense-to-plunge time</a:t>
            </a:r>
            <a:endParaRPr lang="en-GB" sz="2800" b="1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Does not require the use of offsets</a:t>
            </a:r>
            <a:endParaRPr lang="en-GB" sz="2800" b="1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  <a:p>
            <a:pPr marL="672465" indent="-672465"/>
            <a:r>
              <a:rPr lang="en-GB" sz="2800" b="0" dirty="0"/>
              <a:t>What is the expected effect of increasing glow discharge applied?</a:t>
            </a:r>
            <a:endParaRPr lang="en-GB" sz="2800" b="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b="1" dirty="0"/>
              <a:t>Increases wicking speed, grids have thinner ice</a:t>
            </a:r>
            <a:endParaRPr lang="en-GB" sz="2800" b="1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Decreases wicking speed, grids have thicker ice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Increases wicking time, grids have thinner ice</a:t>
            </a:r>
            <a:endParaRPr lang="en-GB" sz="2800" dirty="0">
              <a:cs typeface="Arial"/>
            </a:endParaRPr>
          </a:p>
          <a:p>
            <a:pPr marL="1457325" lvl="1" indent="-560070">
              <a:buFont typeface="+mj-lt"/>
              <a:buAutoNum type="alphaUcPeriod"/>
            </a:pPr>
            <a:r>
              <a:rPr lang="en-GB" sz="2800" dirty="0"/>
              <a:t>Decreases wicking time, grids have thicker ice</a:t>
            </a:r>
            <a:endParaRPr lang="en-GB" sz="2800" dirty="0">
              <a:cs typeface="Arial"/>
            </a:endParaRPr>
          </a:p>
          <a:p>
            <a:pPr marL="672465" indent="-672465"/>
            <a:endParaRPr lang="en-GB" sz="2800" dirty="0">
              <a:cs typeface="Arial"/>
            </a:endParaRPr>
          </a:p>
          <a:p>
            <a:pPr marL="672465" indent="-672465"/>
            <a:endParaRPr lang="en-GB" sz="28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688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2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Grid preparation protocols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09536" y="3166427"/>
            <a:ext cx="12972568" cy="4716524"/>
          </a:xfrm>
        </p:spPr>
        <p:txBody>
          <a:bodyPr vert="horz" lIns="179409" tIns="89704" rIns="179409" bIns="89704" rtlCol="0" anchor="t">
            <a:normAutofit lnSpcReduction="10000"/>
          </a:bodyPr>
          <a:lstStyle/>
          <a:p>
            <a:pPr marL="672465" indent="-672465"/>
            <a:r>
              <a:rPr lang="en-GB" sz="3200" b="1" dirty="0"/>
              <a:t>Two-stripe (2-S) Dispense Mode</a:t>
            </a:r>
            <a:endParaRPr lang="en-US" sz="3200" b="1" dirty="0"/>
          </a:p>
          <a:p>
            <a:pPr indent="-233510"/>
            <a:r>
              <a:rPr lang="en-GB" sz="2800" dirty="0"/>
              <a:t>Wicking characterization stripe: To determine the appropriate wicking time for a particular grid and sample</a:t>
            </a:r>
            <a:endParaRPr lang="en-GB" sz="2800" dirty="0">
              <a:cs typeface="Arial"/>
            </a:endParaRPr>
          </a:p>
          <a:p>
            <a:pPr indent="-233510"/>
            <a:r>
              <a:rPr lang="en-GB" sz="2800" dirty="0"/>
              <a:t>Plunge stripe: To freeze the grid based on the wicking time determined using the wicking stripe</a:t>
            </a:r>
          </a:p>
          <a:p>
            <a:pPr marL="671830" indent="-448310"/>
            <a:endParaRPr lang="en-GB" sz="3400" dirty="0">
              <a:cs typeface="Arial"/>
            </a:endParaRPr>
          </a:p>
          <a:p>
            <a:r>
              <a:rPr lang="en-GB" sz="3200" b="1" dirty="0">
                <a:cs typeface="Arial"/>
              </a:rPr>
              <a:t>One-stripe (1-S) Dispense Mode</a:t>
            </a:r>
          </a:p>
          <a:p>
            <a:pPr indent="-233510"/>
            <a:r>
              <a:rPr lang="en-GB" sz="2800" dirty="0"/>
              <a:t>Plunge stripe only: To freeze the grid based on the parameters determined using the two-stripe dispense mode</a:t>
            </a:r>
            <a:endParaRPr lang="en-GB" sz="2800" dirty="0"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78F083-00C7-4C74-AFAA-2D6261C58ACC}"/>
              </a:ext>
            </a:extLst>
          </p:cNvPr>
          <p:cNvSpPr/>
          <p:nvPr/>
        </p:nvSpPr>
        <p:spPr>
          <a:xfrm>
            <a:off x="14942243" y="3930182"/>
            <a:ext cx="504056" cy="4066525"/>
          </a:xfrm>
          <a:prstGeom prst="rect">
            <a:avLst/>
          </a:prstGeom>
          <a:solidFill>
            <a:srgbClr val="00E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BB7848-3C24-4DAC-9B2C-42A2BE16DEFF}"/>
              </a:ext>
            </a:extLst>
          </p:cNvPr>
          <p:cNvSpPr/>
          <p:nvPr/>
        </p:nvSpPr>
        <p:spPr>
          <a:xfrm>
            <a:off x="17498527" y="3930182"/>
            <a:ext cx="504056" cy="3994517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5F53ED-C24E-4864-9DDC-1A401ED3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556">
            <a:off x="13839085" y="3405888"/>
            <a:ext cx="5201047" cy="504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3D960D-41B4-4177-A713-0386F9F2DE69}"/>
              </a:ext>
            </a:extLst>
          </p:cNvPr>
          <p:cNvSpPr txBox="1"/>
          <p:nvPr/>
        </p:nvSpPr>
        <p:spPr>
          <a:xfrm>
            <a:off x="18045159" y="2522325"/>
            <a:ext cx="2046241" cy="8378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7500" lnSpcReduction="20000"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Wicking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characterization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stripe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31BEF4-FE7A-4A33-9D1F-2A63BF6B5F56}"/>
              </a:ext>
            </a:extLst>
          </p:cNvPr>
          <p:cNvCxnSpPr/>
          <p:nvPr/>
        </p:nvCxnSpPr>
        <p:spPr>
          <a:xfrm flipH="1">
            <a:off x="18002583" y="3388195"/>
            <a:ext cx="612068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8E71DB-DBCE-427A-88BF-A3F4048F63C7}"/>
              </a:ext>
            </a:extLst>
          </p:cNvPr>
          <p:cNvSpPr txBox="1"/>
          <p:nvPr/>
        </p:nvSpPr>
        <p:spPr>
          <a:xfrm>
            <a:off x="13623239" y="2956147"/>
            <a:ext cx="1823060" cy="4320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Plunge stripe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D653E8-E105-4011-AFCE-2EA9DB4B011C}"/>
              </a:ext>
            </a:extLst>
          </p:cNvPr>
          <p:cNvCxnSpPr/>
          <p:nvPr/>
        </p:nvCxnSpPr>
        <p:spPr>
          <a:xfrm>
            <a:off x="14294171" y="3388195"/>
            <a:ext cx="648072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Two-stripe Dispense Mode</a:t>
            </a:r>
          </a:p>
        </p:txBody>
      </p:sp>
    </p:spTree>
    <p:extLst>
      <p:ext uri="{BB962C8B-B14F-4D97-AF65-F5344CB8AC3E}">
        <p14:creationId xmlns:p14="http://schemas.microsoft.com/office/powerpoint/2010/main" val="412115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49F4-9ABB-4325-AB1E-0747861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Step 1: Wicking Characterization (1</a:t>
            </a:r>
            <a:r>
              <a:rPr lang="en-GB" sz="4800" baseline="30000" dirty="0"/>
              <a:t>st</a:t>
            </a:r>
            <a:r>
              <a:rPr lang="en-GB" sz="4800" dirty="0"/>
              <a:t> stripe)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6EDC5B2F-4365-40C8-A794-3E1237758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054275"/>
            <a:ext cx="12864556" cy="2436672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is sprayed on to the grid as it moves past the dispenser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72465" indent="-672465"/>
            <a: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Grid continues downward and arrives in front of the camera</a:t>
            </a:r>
            <a:endParaRPr lang="en-GB" sz="2800" b="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672465" indent="-672465"/>
            <a: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2500ms video of the grid is captured in order to observe the wicking process</a:t>
            </a:r>
          </a:p>
          <a:p>
            <a:pPr marL="672465" indent="-672465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The grid is kept at room temp during characterization</a:t>
            </a:r>
            <a:endParaRPr lang="en-GB" sz="2800" b="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AE745-8E7D-4348-92C0-6A55581BB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93" r="10123" b="-2410"/>
          <a:stretch/>
        </p:blipFill>
        <p:spPr>
          <a:xfrm>
            <a:off x="709536" y="6766560"/>
            <a:ext cx="4937760" cy="3291840"/>
          </a:xfrm>
          <a:prstGeom prst="rect">
            <a:avLst/>
          </a:prstGeom>
        </p:spPr>
      </p:pic>
      <p:pic>
        <p:nvPicPr>
          <p:cNvPr id="4" name="WickingCharacterisation_Box 71_ E1.Grid Camera_20190821-1112_1">
            <a:hlinkClick r:id="" action="ppaction://media"/>
            <a:extLst>
              <a:ext uri="{FF2B5EF4-FFF2-40B4-BE49-F238E27FC236}">
                <a16:creationId xmlns:a16="http://schemas.microsoft.com/office/drawing/2014/main" id="{4D3F40C2-A1F6-495D-B132-78DB0A2ACF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7948" y="4602659"/>
            <a:ext cx="7620000" cy="571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08B65E-91D8-4388-BCD0-F36951E5166E}"/>
              </a:ext>
            </a:extLst>
          </p:cNvPr>
          <p:cNvSpPr/>
          <p:nvPr/>
        </p:nvSpPr>
        <p:spPr>
          <a:xfrm>
            <a:off x="10225720" y="5766387"/>
            <a:ext cx="504056" cy="3994517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A0312-85C8-49E5-A39C-AEB290DC4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556">
            <a:off x="6595883" y="5272625"/>
            <a:ext cx="5201047" cy="5043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FECF3-D31C-4A34-906F-C5B9347FBA0A}"/>
              </a:ext>
            </a:extLst>
          </p:cNvPr>
          <p:cNvSpPr txBox="1"/>
          <p:nvPr/>
        </p:nvSpPr>
        <p:spPr>
          <a:xfrm>
            <a:off x="10282805" y="4354701"/>
            <a:ext cx="2046241" cy="8378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7500" lnSpcReduction="20000"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Wicking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characterization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stripe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174A2E-914D-4B2F-B643-4C69D0E4CA2E}"/>
              </a:ext>
            </a:extLst>
          </p:cNvPr>
          <p:cNvCxnSpPr/>
          <p:nvPr/>
        </p:nvCxnSpPr>
        <p:spPr>
          <a:xfrm flipH="1">
            <a:off x="10621956" y="5222627"/>
            <a:ext cx="612068" cy="4320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E1A23E3-4CE0-40E5-AFAB-503B0BDDD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15" t="-37" r="-1329" b="36503"/>
          <a:stretch/>
        </p:blipFill>
        <p:spPr>
          <a:xfrm>
            <a:off x="5450221" y="4287619"/>
            <a:ext cx="731520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CD58E-6027-4BBE-A925-6BEF09853938}"/>
              </a:ext>
            </a:extLst>
          </p:cNvPr>
          <p:cNvSpPr txBox="1"/>
          <p:nvPr/>
        </p:nvSpPr>
        <p:spPr>
          <a:xfrm rot="5400000">
            <a:off x="17130924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068E-6 4.40202E-6 L 2.06068E-6 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7A14-D004-4218-BD9C-90A8C2BE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Step 1: Wicking Characterization (1</a:t>
            </a:r>
            <a:r>
              <a:rPr lang="en-GB" sz="4800" baseline="30000" dirty="0"/>
              <a:t>st</a:t>
            </a:r>
            <a:r>
              <a:rPr lang="en-GB" sz="4800" dirty="0"/>
              <a:t> stripe)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A17D8-67F5-4D67-87B5-FC621F931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762" y="2126418"/>
            <a:ext cx="15508625" cy="852958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3200" b="0" dirty="0"/>
              <a:t>An automated algorithm analyses the video and suggests a wicking time</a:t>
            </a:r>
            <a:endParaRPr lang="en-US" sz="3200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04310072-B3D8-4356-8562-9FD44EAFC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660" y="3582338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AECA0BD6-D0C4-40AF-BD8B-73EDC06B8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9526" y="3529491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ED087F9B-6C8E-4ACB-B5B0-C8BF48E4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78562" y="3295413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775E55B-A5BB-43A0-9962-3825C6D2F106}"/>
              </a:ext>
            </a:extLst>
          </p:cNvPr>
          <p:cNvSpPr txBox="1"/>
          <p:nvPr/>
        </p:nvSpPr>
        <p:spPr>
          <a:xfrm>
            <a:off x="3061348" y="9476888"/>
            <a:ext cx="12827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EA2B96-5D80-46C7-8F2D-09C2F4F26569}"/>
              </a:ext>
            </a:extLst>
          </p:cNvPr>
          <p:cNvSpPr txBox="1"/>
          <p:nvPr/>
        </p:nvSpPr>
        <p:spPr>
          <a:xfrm>
            <a:off x="16030215" y="9488229"/>
            <a:ext cx="15327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F113E-916B-4049-9FA9-8130F9FFEF49}"/>
              </a:ext>
            </a:extLst>
          </p:cNvPr>
          <p:cNvSpPr txBox="1"/>
          <p:nvPr/>
        </p:nvSpPr>
        <p:spPr>
          <a:xfrm>
            <a:off x="9451179" y="9476888"/>
            <a:ext cx="15327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E439-B119-4131-86A7-4C335AB49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56" y="5212896"/>
            <a:ext cx="5334400" cy="400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23AB02-0B8D-48D7-817D-DF68BFC0F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167" y="5212895"/>
            <a:ext cx="5334399" cy="400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56F783-05B6-4A3C-80A4-1D384A95C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7238" y="5212895"/>
            <a:ext cx="5334399" cy="4000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1ED54D-2473-44E1-AE1C-3E08F1D9196B}"/>
              </a:ext>
            </a:extLst>
          </p:cNvPr>
          <p:cNvSpPr txBox="1"/>
          <p:nvPr/>
        </p:nvSpPr>
        <p:spPr>
          <a:xfrm rot="5400000">
            <a:off x="17130924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7A14-D004-4218-BD9C-90A8C2BE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Step 1: Wicking Characterization (1</a:t>
            </a:r>
            <a:r>
              <a:rPr lang="en-GB" sz="4800" baseline="30000" dirty="0"/>
              <a:t>st</a:t>
            </a:r>
            <a:r>
              <a:rPr lang="en-GB" sz="4800" dirty="0"/>
              <a:t> stripe)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A17D8-67F5-4D67-87B5-FC621F931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36" y="2245360"/>
            <a:ext cx="14736764" cy="312971"/>
          </a:xfrm>
        </p:spPr>
        <p:txBody>
          <a:bodyPr vert="horz" lIns="179409" tIns="89704" rIns="179409" bIns="89704" rtlCol="0" anchor="t">
            <a:normAutofit/>
          </a:bodyPr>
          <a:lstStyle/>
          <a:p>
            <a:pPr marL="672465" indent="-672465"/>
            <a:r>
              <a:rPr lang="en-GB" sz="3400" b="0" dirty="0"/>
              <a:t>In this example, the algorithm identifies 100ms as the wicking time</a:t>
            </a:r>
            <a:endParaRPr lang="en-US" sz="3400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04310072-B3D8-4356-8562-9FD44EAFC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660" y="3565336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AECA0BD6-D0C4-40AF-BD8B-73EDC06B8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9526" y="3512489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ED087F9B-6C8E-4ACB-B5B0-C8BF48E4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78562" y="3278411"/>
            <a:ext cx="6036099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775E55B-A5BB-43A0-9962-3825C6D2F106}"/>
              </a:ext>
            </a:extLst>
          </p:cNvPr>
          <p:cNvSpPr txBox="1"/>
          <p:nvPr/>
        </p:nvSpPr>
        <p:spPr>
          <a:xfrm>
            <a:off x="3061348" y="9459886"/>
            <a:ext cx="12827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EA2B96-5D80-46C7-8F2D-09C2F4F26569}"/>
              </a:ext>
            </a:extLst>
          </p:cNvPr>
          <p:cNvSpPr txBox="1"/>
          <p:nvPr/>
        </p:nvSpPr>
        <p:spPr>
          <a:xfrm>
            <a:off x="16030215" y="9471227"/>
            <a:ext cx="15327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300ms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F113E-916B-4049-9FA9-8130F9FFEF49}"/>
              </a:ext>
            </a:extLst>
          </p:cNvPr>
          <p:cNvSpPr txBox="1"/>
          <p:nvPr/>
        </p:nvSpPr>
        <p:spPr>
          <a:xfrm>
            <a:off x="9451179" y="9459886"/>
            <a:ext cx="15327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E439-B119-4131-86A7-4C335AB49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56" y="5195894"/>
            <a:ext cx="5334400" cy="4000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05D9C2-36AC-4F1A-A3F3-DB70BAE6A53A}"/>
              </a:ext>
            </a:extLst>
          </p:cNvPr>
          <p:cNvSpPr/>
          <p:nvPr/>
        </p:nvSpPr>
        <p:spPr>
          <a:xfrm>
            <a:off x="7056900" y="3303829"/>
            <a:ext cx="6321347" cy="6812417"/>
          </a:xfrm>
          <a:prstGeom prst="roundRect">
            <a:avLst/>
          </a:prstGeom>
          <a:noFill/>
          <a:ln w="76200">
            <a:solidFill>
              <a:srgbClr val="D70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23AB02-0B8D-48D7-817D-DF68BFC0F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167" y="5195893"/>
            <a:ext cx="5334399" cy="400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56F783-05B6-4A3C-80A4-1D384A95C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7238" y="5195893"/>
            <a:ext cx="5334399" cy="4000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6590E1-4598-462E-8900-20100D18280E}"/>
              </a:ext>
            </a:extLst>
          </p:cNvPr>
          <p:cNvSpPr txBox="1"/>
          <p:nvPr/>
        </p:nvSpPr>
        <p:spPr>
          <a:xfrm rot="5400000">
            <a:off x="17130924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7A14-D004-4218-BD9C-90A8C2BE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6" y="732356"/>
            <a:ext cx="16824996" cy="1015264"/>
          </a:xfrm>
        </p:spPr>
        <p:txBody>
          <a:bodyPr>
            <a:normAutofit/>
          </a:bodyPr>
          <a:lstStyle/>
          <a:p>
            <a:r>
              <a:rPr lang="en-GB" sz="4800" dirty="0"/>
              <a:t>Step 2: Plunge - Determine Plunge Offset for 2</a:t>
            </a:r>
            <a:r>
              <a:rPr lang="en-GB" sz="4800" baseline="30000" dirty="0"/>
              <a:t>nd</a:t>
            </a:r>
            <a:r>
              <a:rPr lang="en-GB" sz="4800" dirty="0"/>
              <a:t> stripe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5E5A0C-EF0F-43FE-8971-CA8CC0842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1246" y="1967904"/>
            <a:ext cx="12457382" cy="1708375"/>
          </a:xfrm>
        </p:spPr>
        <p:txBody>
          <a:bodyPr vert="horz" lIns="179409" tIns="89704" rIns="179409" bIns="89704" rtlCol="0" anchor="t">
            <a:noAutofit/>
          </a:bodyPr>
          <a:lstStyle/>
          <a:p>
            <a:r>
              <a:rPr lang="en-GB" sz="2600" b="0" dirty="0"/>
              <a:t>Wicking is usually slower when the grid is sprayed a second time</a:t>
            </a:r>
            <a:endParaRPr lang="en-GB" sz="2600" dirty="0"/>
          </a:p>
          <a:p>
            <a:r>
              <a:rPr lang="en-GB" sz="2600" b="0" dirty="0"/>
              <a:t>Going from characterization to plunge stripe, need to determine a “plunge offset”</a:t>
            </a:r>
          </a:p>
          <a:p>
            <a:endParaRPr lang="en-GB" sz="2600" b="0" dirty="0">
              <a:cs typeface="Arial"/>
            </a:endParaRPr>
          </a:p>
          <a:p>
            <a:r>
              <a:rPr lang="en-GB" sz="2600" b="0" dirty="0">
                <a:cs typeface="Arial"/>
              </a:rPr>
              <a:t>Plunge Time = </a:t>
            </a:r>
            <a:r>
              <a:rPr lang="en-GB" sz="26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Wicking Time </a:t>
            </a:r>
            <a:r>
              <a:rPr lang="en-GB" sz="2600" b="0" dirty="0">
                <a:cs typeface="Arial"/>
              </a:rPr>
              <a:t>x </a:t>
            </a:r>
            <a:r>
              <a:rPr lang="en-GB" sz="2600" b="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Plunge offset</a:t>
            </a:r>
            <a:endParaRPr lang="en-GB" sz="2600" b="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2600" b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60DA3-49F7-4A51-8261-C298D62787D5}"/>
              </a:ext>
            </a:extLst>
          </p:cNvPr>
          <p:cNvSpPr txBox="1"/>
          <p:nvPr/>
        </p:nvSpPr>
        <p:spPr>
          <a:xfrm>
            <a:off x="3450262" y="5996848"/>
            <a:ext cx="153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100ms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AFDBE18-8FA7-4A14-8DEC-BA5E8DCC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632" y="6172242"/>
            <a:ext cx="1587850" cy="1525444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1C6CC36-798A-48E8-847B-B9A5C46ABD88}"/>
              </a:ext>
            </a:extLst>
          </p:cNvPr>
          <p:cNvSpPr/>
          <p:nvPr/>
        </p:nvSpPr>
        <p:spPr>
          <a:xfrm>
            <a:off x="903558" y="2541201"/>
            <a:ext cx="4392488" cy="331535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0D802B1-892C-4038-BEB2-E84BE18D9DDF}"/>
              </a:ext>
            </a:extLst>
          </p:cNvPr>
          <p:cNvSpPr/>
          <p:nvPr/>
        </p:nvSpPr>
        <p:spPr>
          <a:xfrm>
            <a:off x="799243" y="2342307"/>
            <a:ext cx="4602869" cy="5355379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BC0E53-D570-4DE1-BE4F-F1EEC010257E}"/>
              </a:ext>
            </a:extLst>
          </p:cNvPr>
          <p:cNvSpPr txBox="1"/>
          <p:nvPr/>
        </p:nvSpPr>
        <p:spPr>
          <a:xfrm>
            <a:off x="1222230" y="7862290"/>
            <a:ext cx="378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wicking time identified by algorithm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C187B1-6E5D-45C2-A15C-0C95C7601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81" y="2705805"/>
            <a:ext cx="3914441" cy="293583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5C2CDD-02B6-4732-8AEC-329189CD3DDE}"/>
              </a:ext>
            </a:extLst>
          </p:cNvPr>
          <p:cNvGrpSpPr/>
          <p:nvPr/>
        </p:nvGrpSpPr>
        <p:grpSpPr>
          <a:xfrm>
            <a:off x="14350564" y="3896563"/>
            <a:ext cx="5724635" cy="7260930"/>
            <a:chOff x="13646101" y="2498201"/>
            <a:chExt cx="5724635" cy="7260930"/>
          </a:xfrm>
        </p:grpSpPr>
        <p:pic>
          <p:nvPicPr>
            <p:cNvPr id="20" name="Picture 19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A207043B-2778-4C92-A810-6D204491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6101" y="4142507"/>
              <a:ext cx="5616624" cy="5616624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9935EB-0A36-4086-B365-4932BFD8555A}"/>
                </a:ext>
              </a:extLst>
            </p:cNvPr>
            <p:cNvCxnSpPr/>
            <p:nvPr/>
          </p:nvCxnSpPr>
          <p:spPr>
            <a:xfrm>
              <a:off x="14870236" y="3638451"/>
              <a:ext cx="576064" cy="15841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98325F-F605-4776-9F36-282159963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73465" y="3782467"/>
              <a:ext cx="709139" cy="16561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8F44BD-E288-4D78-8AF5-C4CE83838CCA}"/>
                </a:ext>
              </a:extLst>
            </p:cNvPr>
            <p:cNvSpPr txBox="1"/>
            <p:nvPr/>
          </p:nvSpPr>
          <p:spPr>
            <a:xfrm>
              <a:off x="16994471" y="2498201"/>
              <a:ext cx="23762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itchFamily="34" charset="0"/>
                  <a:cs typeface="Arial" pitchFamily="34" charset="0"/>
                </a:rPr>
                <a:t>wicking characterization stripe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FFBEC-756D-4AD0-A48B-735307FF1B4B}"/>
                </a:ext>
              </a:extLst>
            </p:cNvPr>
            <p:cNvSpPr txBox="1"/>
            <p:nvPr/>
          </p:nvSpPr>
          <p:spPr>
            <a:xfrm>
              <a:off x="13862124" y="2682866"/>
              <a:ext cx="1819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itchFamily="34" charset="0"/>
                  <a:cs typeface="Arial" pitchFamily="34" charset="0"/>
                </a:rPr>
                <a:t>plunge stripe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B98746E-D300-49B9-8C44-30EFB5077ADD}"/>
              </a:ext>
            </a:extLst>
          </p:cNvPr>
          <p:cNvSpPr txBox="1"/>
          <p:nvPr/>
        </p:nvSpPr>
        <p:spPr>
          <a:xfrm rot="5400000">
            <a:off x="17130924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D45DD316-3531-4E8F-8CB7-FE313393E041}"/>
              </a:ext>
            </a:extLst>
          </p:cNvPr>
          <p:cNvSpPr txBox="1">
            <a:spLocks/>
          </p:cNvSpPr>
          <p:nvPr/>
        </p:nvSpPr>
        <p:spPr>
          <a:xfrm>
            <a:off x="5972388" y="4652289"/>
            <a:ext cx="8488133" cy="6307656"/>
          </a:xfrm>
          <a:prstGeom prst="rect">
            <a:avLst/>
          </a:prstGeom>
        </p:spPr>
        <p:txBody>
          <a:bodyPr vert="horz" lIns="179409" tIns="89704" rIns="179409" bIns="89704" rtlCol="0" anchor="t">
            <a:normAutofit fontScale="92500" lnSpcReduction="10000"/>
          </a:bodyPr>
          <a:lstStyle>
            <a:lvl1pPr marL="0" indent="0" algn="l" defTabSz="1506840" rtl="0" eaLnBrk="1" latinLnBrk="0" hangingPunct="1">
              <a:lnSpc>
                <a:spcPct val="90000"/>
              </a:lnSpc>
              <a:spcBef>
                <a:spcPts val="1648"/>
              </a:spcBef>
              <a:buFont typeface="Arial" panose="020B0604020202020204" pitchFamily="34" charset="0"/>
              <a:buNone/>
              <a:defRPr sz="32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3013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8355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63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36970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39038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30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14380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22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064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4069" indent="-376710" algn="l" defTabSz="1506840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When the characterization stripe wicks quickly, use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~2x </a:t>
            </a:r>
            <a:r>
              <a:rPr lang="en-GB" sz="2800" dirty="0"/>
              <a:t>plunge offset as a starting point</a:t>
            </a:r>
          </a:p>
          <a:p>
            <a:endParaRPr lang="en-GB" sz="2800" dirty="0"/>
          </a:p>
          <a:p>
            <a:pPr marL="1457325" lvl="1" indent="0"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000000"/>
                </a:solidFill>
              </a:rPr>
              <a:t> Ex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100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ms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x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n-GB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200ms</a:t>
            </a:r>
            <a:endParaRPr lang="en-GB" sz="2800" b="1" dirty="0">
              <a:solidFill>
                <a:srgbClr val="737272"/>
              </a:solidFill>
              <a:latin typeface="Arial"/>
              <a:cs typeface="Arial"/>
            </a:endParaRPr>
          </a:p>
          <a:p>
            <a:endParaRPr lang="en-GB" sz="2800" dirty="0"/>
          </a:p>
          <a:p>
            <a:r>
              <a:rPr lang="en-GB" sz="2800" dirty="0"/>
              <a:t>When the characterization stripe wicks more slowly, use a larger offset</a:t>
            </a:r>
          </a:p>
          <a:p>
            <a:endParaRPr lang="en-GB" sz="2800" dirty="0"/>
          </a:p>
          <a:p>
            <a:pPr marL="1457325" lvl="1" indent="0"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000000"/>
                </a:solidFill>
                <a:cs typeface="Arial"/>
              </a:rPr>
              <a:t> Ex.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500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ms</a:t>
            </a:r>
            <a:r>
              <a:rPr lang="en-GB" sz="2800" dirty="0">
                <a:solidFill>
                  <a:srgbClr val="000000"/>
                </a:solidFill>
                <a:cs typeface="Arial"/>
              </a:rPr>
              <a:t> x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3</a:t>
            </a:r>
            <a:r>
              <a:rPr lang="en-GB" sz="2800" dirty="0">
                <a:solidFill>
                  <a:srgbClr val="000000"/>
                </a:solidFill>
                <a:cs typeface="Arial"/>
              </a:rPr>
              <a:t> = </a:t>
            </a:r>
            <a:r>
              <a:rPr lang="en-GB" sz="2800" b="1" dirty="0">
                <a:solidFill>
                  <a:srgbClr val="000000"/>
                </a:solidFill>
                <a:cs typeface="Arial"/>
              </a:rPr>
              <a:t>1500ms</a:t>
            </a:r>
          </a:p>
          <a:p>
            <a:endParaRPr lang="en-GB" sz="2800" dirty="0"/>
          </a:p>
          <a:p>
            <a:r>
              <a:rPr lang="en-GB" sz="2800" dirty="0"/>
              <a:t>Algorithm automatically suggests offset based on the wicking time from the characterization stripe</a:t>
            </a:r>
          </a:p>
          <a:p>
            <a:r>
              <a:rPr lang="en-GB" sz="2800" dirty="0"/>
              <a:t>Plunge offset is not a well-defined variable, and will be different from one sample to another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B99EF2-78F1-4CDA-B9A1-EBB40FE05C55}"/>
              </a:ext>
            </a:extLst>
          </p:cNvPr>
          <p:cNvSpPr txBox="1"/>
          <p:nvPr/>
        </p:nvSpPr>
        <p:spPr>
          <a:xfrm rot="5400000">
            <a:off x="17126248" y="1630519"/>
            <a:ext cx="3097440" cy="9940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2-S Mode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7526"/>
      </p:ext>
    </p:extLst>
  </p:cSld>
  <p:clrMapOvr>
    <a:masterClrMapping/>
  </p:clrMapOvr>
</p:sld>
</file>

<file path=ppt/theme/theme1.xml><?xml version="1.0" encoding="utf-8"?>
<a:theme xmlns:a="http://schemas.openxmlformats.org/drawingml/2006/main" name="SPTTheme2021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40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TTheme2021" id="{687D06DD-63AA-4239-B7BC-56E0545FDC43}" vid="{90925DDE-1213-4F23-99BF-BF17F9A2C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5b746a-f087-44ed-82fc-251c3096bcbd">
      <UserInfo>
        <DisplayName>Ayaka Take</DisplayName>
        <AccountId>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BCD4B689A8C4BB84A0871B016D107" ma:contentTypeVersion="" ma:contentTypeDescription="Create a new document." ma:contentTypeScope="" ma:versionID="4349cf03090baf37fc7267c473ef1024">
  <xsd:schema xmlns:xsd="http://www.w3.org/2001/XMLSchema" xmlns:xs="http://www.w3.org/2001/XMLSchema" xmlns:p="http://schemas.microsoft.com/office/2006/metadata/properties" xmlns:ns2="495b746a-f087-44ed-82fc-251c3096bcbd" xmlns:ns3="95f89397-82fd-4b43-8bd0-90757494212b" targetNamespace="http://schemas.microsoft.com/office/2006/metadata/properties" ma:root="true" ma:fieldsID="db3bae676dc623cd8a2efe8cdf6cb581" ns2:_="" ns3:_="">
    <xsd:import namespace="495b746a-f087-44ed-82fc-251c3096bcbd"/>
    <xsd:import namespace="95f89397-82fd-4b43-8bd0-9075749421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b746a-f087-44ed-82fc-251c3096bc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9397-82fd-4b43-8bd0-907574942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CD7208-609A-4CA2-AF1A-C72FC54DF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4D2927-43C3-4A8A-90CB-AB2A9DA4287F}">
  <ds:schemaRefs>
    <ds:schemaRef ds:uri="http://www.w3.org/XML/1998/namespace"/>
    <ds:schemaRef ds:uri="95f89397-82fd-4b43-8bd0-90757494212b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495b746a-f087-44ed-82fc-251c3096bcb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688B41-0F62-49F7-94F8-9EBD30BA8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b746a-f087-44ed-82fc-251c3096bcbd"/>
    <ds:schemaRef ds:uri="95f89397-82fd-4b43-8bd0-907574942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2280</Words>
  <Application>Microsoft Office PowerPoint</Application>
  <PresentationFormat>Custom</PresentationFormat>
  <Paragraphs>607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Wingdings</vt:lpstr>
      <vt:lpstr>SPTTheme2021</vt:lpstr>
      <vt:lpstr>Working with Self-Wicking Grids</vt:lpstr>
      <vt:lpstr>Self-wicking grids produce thin ice without blotting</vt:lpstr>
      <vt:lpstr>Grid preparation protocols</vt:lpstr>
      <vt:lpstr>Grid preparation protocols</vt:lpstr>
      <vt:lpstr>Two-stripe Dispense Mode</vt:lpstr>
      <vt:lpstr>Step 1: Wicking Characterization (1st stripe)</vt:lpstr>
      <vt:lpstr>Step 1: Wicking Characterization (1st stripe)</vt:lpstr>
      <vt:lpstr>Step 1: Wicking Characterization (1st stripe)</vt:lpstr>
      <vt:lpstr>Step 2: Plunge - Determine Plunge Offset for 2nd stripe</vt:lpstr>
      <vt:lpstr>Step 2: Plunge – 200ms dispense-to-plunge</vt:lpstr>
      <vt:lpstr>Getting the appropriate ice thickness</vt:lpstr>
      <vt:lpstr>Getting the appropriate ice thickness</vt:lpstr>
      <vt:lpstr>Case Study: achieving appropriately wicked grids</vt:lpstr>
      <vt:lpstr>Case Study: achieving appropriately wicked grids</vt:lpstr>
      <vt:lpstr>Case Study: achieving appropriately wicked grids</vt:lpstr>
      <vt:lpstr>Grid preparation protocols</vt:lpstr>
      <vt:lpstr>One-stripe Dispense Mode</vt:lpstr>
      <vt:lpstr>Grid preparation protocols</vt:lpstr>
      <vt:lpstr>One-stripe Dispense Mode</vt:lpstr>
      <vt:lpstr>One-stripe Dispense Mode</vt:lpstr>
      <vt:lpstr>Case Study</vt:lpstr>
      <vt:lpstr>Case Study</vt:lpstr>
      <vt:lpstr>Case Study</vt:lpstr>
      <vt:lpstr>Case Study</vt:lpstr>
      <vt:lpstr>Freezing Strategy</vt:lpstr>
      <vt:lpstr>Two-stripe vs One-stripe Dispense Mode</vt:lpstr>
      <vt:lpstr>Freezing Strategy</vt:lpstr>
      <vt:lpstr>Case Study</vt:lpstr>
      <vt:lpstr>Case Study</vt:lpstr>
      <vt:lpstr>Case Study</vt:lpstr>
      <vt:lpstr>Case Study</vt:lpstr>
      <vt:lpstr>Key Points Summary</vt:lpstr>
      <vt:lpstr>Quiz</vt:lpstr>
      <vt:lpstr>Quiz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2020-11-23T13:29:33Z</dcterms:created>
  <dcterms:modified xsi:type="dcterms:W3CDTF">2021-12-03T18:26:48Z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0x0101000E5BCD4B689A8C4BB84A0871B016D107</vt:lpwstr>
  </property>
</Properties>
</file>