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2" r:id="rId6"/>
    <p:sldId id="292" r:id="rId7"/>
    <p:sldId id="279" r:id="rId8"/>
    <p:sldId id="281" r:id="rId9"/>
    <p:sldId id="283" r:id="rId10"/>
    <p:sldId id="284" r:id="rId11"/>
    <p:sldId id="278" r:id="rId12"/>
    <p:sldId id="280" r:id="rId13"/>
    <p:sldId id="277" r:id="rId14"/>
    <p:sldId id="285" r:id="rId15"/>
    <p:sldId id="287" r:id="rId16"/>
    <p:sldId id="305" r:id="rId17"/>
    <p:sldId id="294" r:id="rId18"/>
    <p:sldId id="298" r:id="rId19"/>
    <p:sldId id="296" r:id="rId20"/>
    <p:sldId id="295" r:id="rId21"/>
    <p:sldId id="299" r:id="rId22"/>
    <p:sldId id="300" r:id="rId23"/>
    <p:sldId id="266" r:id="rId24"/>
  </p:sldIdLst>
  <p:sldSz cx="20091400" cy="11309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orient="horz" pos="6329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orient="horz" pos="1294">
          <p15:clr>
            <a:srgbClr val="A4A3A4"/>
          </p15:clr>
        </p15:guide>
        <p15:guide id="5" orient="horz" pos="1702">
          <p15:clr>
            <a:srgbClr val="A4A3A4"/>
          </p15:clr>
        </p15:guide>
        <p15:guide id="6" orient="horz" pos="6646">
          <p15:clr>
            <a:srgbClr val="A4A3A4"/>
          </p15:clr>
        </p15:guide>
        <p15:guide id="7" orient="horz" pos="478">
          <p15:clr>
            <a:srgbClr val="A4A3A4"/>
          </p15:clr>
        </p15:guide>
        <p15:guide id="8" pos="6328">
          <p15:clr>
            <a:srgbClr val="A4A3A4"/>
          </p15:clr>
        </p15:guide>
        <p15:guide id="9" pos="477">
          <p15:clr>
            <a:srgbClr val="A4A3A4"/>
          </p15:clr>
        </p15:guide>
        <p15:guide id="10" pos="121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1EF"/>
    <a:srgbClr val="D70F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A0A19-B3E6-4035-903F-797539C7DD52}" v="1" dt="2021-12-02T15:32:35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1977" autoAdjust="0"/>
  </p:normalViewPr>
  <p:slideViewPr>
    <p:cSldViewPr>
      <p:cViewPr varScale="1">
        <p:scale>
          <a:sx n="67" d="100"/>
          <a:sy n="67" d="100"/>
        </p:scale>
        <p:origin x="252" y="66"/>
      </p:cViewPr>
      <p:guideLst>
        <p:guide orient="horz" pos="3562"/>
        <p:guide orient="horz" pos="6329"/>
        <p:guide orient="horz" pos="296"/>
        <p:guide orient="horz" pos="1294"/>
        <p:guide orient="horz" pos="1702"/>
        <p:guide orient="horz" pos="6646"/>
        <p:guide orient="horz" pos="478"/>
        <p:guide pos="6328"/>
        <p:guide pos="477"/>
        <p:guide pos="121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85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96C4-623B-4C4A-9986-6E25AE86DF08}" type="datetimeFigureOut">
              <a:rPr lang="en-GB" smtClean="0"/>
              <a:pPr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F41E-0C3C-43B9-9007-C8D13F7FCE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5303-F74A-4947-963B-241D85BD3020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F126-571A-4927-84F2-DB09B0B14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9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3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3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1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65s glow discharge?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2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plunge time alleviates denaturation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3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5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2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5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AF126-571A-4927-84F2-DB09B0B144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1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4CE1E327-0A2F-4A52-8D87-0222625B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7"/>
          <a:stretch/>
        </p:blipFill>
        <p:spPr>
          <a:xfrm>
            <a:off x="-1" y="-1"/>
            <a:ext cx="20201275" cy="11309352"/>
          </a:xfrm>
          <a:prstGeom prst="rect">
            <a:avLst/>
          </a:prstGeom>
        </p:spPr>
      </p:pic>
      <p:pic>
        <p:nvPicPr>
          <p:cNvPr id="8" name="Picture 7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8DD7E13-5689-4DDB-B109-463A03787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F50E-9089-6049-9574-79F8D0FD6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67540" y="962148"/>
            <a:ext cx="6621029" cy="408144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91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E2C58-3AC5-BF42-8942-37465908C2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67539" y="5383655"/>
            <a:ext cx="6621031" cy="542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95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FC4BBD-7FEC-A541-94CA-E8520FC27EC9}"/>
              </a:ext>
            </a:extLst>
          </p:cNvPr>
          <p:cNvCxnSpPr/>
          <p:nvPr/>
        </p:nvCxnSpPr>
        <p:spPr>
          <a:xfrm flipH="1">
            <a:off x="12267539" y="5204303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E22584-98CD-4E75-A94E-AD59881AC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97" y="10039539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6 (Title/Bullets/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61C874-0CA9-2447-83D1-6E1AD5C5C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356"/>
            <a:ext cx="13287470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67032" y="1988993"/>
            <a:ext cx="5114832" cy="747556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CD19B62-2ED5-624D-B3D4-DC93E8CCB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534" y="1988992"/>
            <a:ext cx="13287470" cy="7475568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7 (Title/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DFC88F1-8F89-BF41-B330-8C1B14E10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1CE0F-E01C-405B-BBCA-4AA0D7A6F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18231431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03813E-2FE5-414F-940E-554692D3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499" y="2157154"/>
            <a:ext cx="9179749" cy="754803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636E813-014E-734F-8183-29869F4CCC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79156" y="2157153"/>
            <a:ext cx="8784775" cy="754803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8627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Opt 7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DFC88F1-8F89-BF41-B330-8C1B14E10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1CE0F-E01C-405B-BBCA-4AA0D7A6F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18231431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EB6440D-1410-F843-82C8-E2F029F3E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7" y="2276950"/>
            <a:ext cx="9031923" cy="7021848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D502037-6EF3-5944-91AE-E20C3FE00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45699" y="2276950"/>
            <a:ext cx="8918230" cy="7021848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8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EBE78-851B-2B41-9B4F-F9E02269E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45D0DA-47F7-1F4B-9745-16B04FFE7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6" y="2233199"/>
            <a:ext cx="15586744" cy="3421477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CB6AB16-056F-1C4D-AC20-994847721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2496" y="5877322"/>
            <a:ext cx="15586744" cy="3421477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062AC4-10F9-8440-885B-C3DE09938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499" y="906038"/>
            <a:ext cx="15586741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1A732-16FE-4291-B737-EECF59CDB234}"/>
              </a:ext>
            </a:extLst>
          </p:cNvPr>
          <p:cNvSpPr txBox="1"/>
          <p:nvPr/>
        </p:nvSpPr>
        <p:spPr>
          <a:xfrm rot="5400000">
            <a:off x="14244706" y="5430086"/>
            <a:ext cx="8524425" cy="1506855"/>
          </a:xfrm>
          <a:prstGeom prst="rect">
            <a:avLst/>
          </a:prstGeom>
        </p:spPr>
        <p:txBody>
          <a:bodyPr vert="horz" wrap="none" lIns="150686" tIns="75343" rIns="150686" bIns="75343" rtlCol="0" anchor="b">
            <a:normAutofit/>
          </a:bodyPr>
          <a:lstStyle/>
          <a:p>
            <a:pPr algn="l"/>
            <a:endParaRPr lang="en-GB" sz="6592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505BCFA-B63F-47C4-882D-C3EBD08449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2841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9 (Title/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393174-FE06-1B45-AF03-833AD2BC8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40751-412C-6A4F-902C-8815F29A22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2497" y="2136211"/>
            <a:ext cx="9313199" cy="6989564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video content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8107727-E0A1-C242-AA79-C4EC68FAE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931319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30335DC-8B39-6C4E-A6D1-92BFAB61E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15740" y="2136212"/>
            <a:ext cx="6244597" cy="6989564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B6B07B-4AF9-4CC7-9064-51BAFC225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87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10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609942-56AE-8A45-8E3D-6417B8935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931319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AEA000F-B8F5-C645-B95E-B8393669E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7" y="2233197"/>
            <a:ext cx="9313201" cy="7065600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5740" y="2233197"/>
            <a:ext cx="6048706" cy="706560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B70DEA3-F140-4AD3-BB86-F7FD5911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1281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Opt 10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609942-56AE-8A45-8E3D-6417B8935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931319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7F44A0B-9823-4AE6-83D7-EE7642B871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0100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2638850"/>
            <a:ext cx="18505488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3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oduct_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design_discovery_only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97448" y="4119642"/>
            <a:ext cx="10296504" cy="2975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7F1E5-E01F-4CFB-B3C9-145A69EC9B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6" y="10191179"/>
            <a:ext cx="3528392" cy="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7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8675" y="2638849"/>
            <a:ext cx="18505488" cy="74798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4800" b="0"/>
            </a:lvl1pPr>
            <a:lvl2pPr>
              <a:buClr>
                <a:schemeClr val="accent1"/>
              </a:buClr>
              <a:buFont typeface="Wingdings" pitchFamily="2" charset="2"/>
              <a:buNone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5E349-6345-0948-8B0F-299B2A6D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pic>
        <p:nvPicPr>
          <p:cNvPr id="5" name="Picture 4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64C9649B-0972-4011-BCEF-5C329A6A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922D44-A3A0-2442-9145-89CD26685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85" y="847074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FE7125-69F2-1546-AEDC-4C9A2A13E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184" y="4062563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7E9B4F-D1E3-C04B-9328-379EA292957E}"/>
              </a:ext>
            </a:extLst>
          </p:cNvPr>
          <p:cNvCxnSpPr/>
          <p:nvPr/>
        </p:nvCxnSpPr>
        <p:spPr>
          <a:xfrm flipH="1">
            <a:off x="786105" y="3883212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2D45B2-71FC-49C1-A6EB-993F98B8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8747" y="10204039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5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x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8675" y="2638849"/>
            <a:ext cx="9001002" cy="74798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4800" b="0"/>
            </a:lvl1pPr>
            <a:lvl2pPr>
              <a:buClr>
                <a:schemeClr val="accent1"/>
              </a:buClr>
              <a:buFont typeface="Wingdings" pitchFamily="2" charset="2"/>
              <a:buNone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0333161" y="2701925"/>
            <a:ext cx="9001002" cy="7416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4800" b="0"/>
            </a:lvl1pPr>
            <a:lvl2pPr>
              <a:buClr>
                <a:schemeClr val="accent1"/>
              </a:buClr>
              <a:buFont typeface="Wingdings" pitchFamily="2" charset="2"/>
              <a:buNone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s_x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8675" y="2638850"/>
            <a:ext cx="9001002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261724" y="2655076"/>
            <a:ext cx="9072440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_titles_bullets_x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2701925"/>
            <a:ext cx="9001001" cy="1055016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97040" indent="0">
              <a:buNone/>
              <a:defRPr sz="4000" b="1"/>
            </a:lvl2pPr>
            <a:lvl3pPr marL="1794079" indent="0">
              <a:buNone/>
              <a:defRPr sz="3500" b="1"/>
            </a:lvl3pPr>
            <a:lvl4pPr marL="2691119" indent="0">
              <a:buNone/>
              <a:defRPr sz="3100" b="1"/>
            </a:lvl4pPr>
            <a:lvl5pPr marL="3588159" indent="0">
              <a:buNone/>
              <a:defRPr sz="3100" b="1"/>
            </a:lvl5pPr>
            <a:lvl6pPr marL="4485199" indent="0">
              <a:buNone/>
              <a:defRPr sz="3100" b="1"/>
            </a:lvl6pPr>
            <a:lvl7pPr marL="5382238" indent="0">
              <a:buNone/>
              <a:defRPr sz="3100" b="1"/>
            </a:lvl7pPr>
            <a:lvl8pPr marL="6279276" indent="0">
              <a:buNone/>
              <a:defRPr sz="3100" b="1"/>
            </a:lvl8pPr>
            <a:lvl9pPr marL="7176316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62293" y="2701925"/>
            <a:ext cx="9071870" cy="1055016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97040" indent="0">
              <a:buNone/>
              <a:defRPr sz="4000" b="1"/>
            </a:lvl2pPr>
            <a:lvl3pPr marL="1794079" indent="0">
              <a:buNone/>
              <a:defRPr sz="3500" b="1"/>
            </a:lvl3pPr>
            <a:lvl4pPr marL="2691119" indent="0">
              <a:buNone/>
              <a:defRPr sz="3100" b="1"/>
            </a:lvl4pPr>
            <a:lvl5pPr marL="3588159" indent="0">
              <a:buNone/>
              <a:defRPr sz="3100" b="1"/>
            </a:lvl5pPr>
            <a:lvl6pPr marL="4485199" indent="0">
              <a:buNone/>
              <a:defRPr sz="3100" b="1"/>
            </a:lvl6pPr>
            <a:lvl7pPr marL="5382238" indent="0">
              <a:buNone/>
              <a:defRPr sz="3100" b="1"/>
            </a:lvl7pPr>
            <a:lvl8pPr marL="6279276" indent="0">
              <a:buNone/>
              <a:defRPr sz="3100" b="1"/>
            </a:lvl8pPr>
            <a:lvl9pPr marL="7176316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828675" y="3710459"/>
            <a:ext cx="9001002" cy="6392040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261724" y="3710459"/>
            <a:ext cx="9072440" cy="6408266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1D15C7EE-D348-494E-8481-B03C5C94EC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main_intro_pag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88" y="4574555"/>
            <a:ext cx="7056784" cy="516790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897040" indent="0">
              <a:buNone/>
              <a:defRPr sz="2400"/>
            </a:lvl2pPr>
            <a:lvl3pPr marL="1794079" indent="0">
              <a:buNone/>
              <a:defRPr sz="2000"/>
            </a:lvl3pPr>
            <a:lvl4pPr marL="2691119" indent="0">
              <a:buNone/>
              <a:defRPr sz="1800"/>
            </a:lvl4pPr>
            <a:lvl5pPr marL="3588159" indent="0">
              <a:buNone/>
              <a:defRPr sz="1800"/>
            </a:lvl5pPr>
            <a:lvl6pPr marL="4485199" indent="0">
              <a:buNone/>
              <a:defRPr sz="1800"/>
            </a:lvl6pPr>
            <a:lvl7pPr marL="5382238" indent="0">
              <a:buNone/>
              <a:defRPr sz="1800"/>
            </a:lvl7pPr>
            <a:lvl8pPr marL="6279276" indent="0">
              <a:buNone/>
              <a:defRPr sz="1800"/>
            </a:lvl8pPr>
            <a:lvl9pPr marL="717631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64780" y="1730375"/>
            <a:ext cx="7200800" cy="1943100"/>
          </a:xfrm>
        </p:spPr>
        <p:txBody>
          <a:bodyPr anchor="t" anchorCtr="0">
            <a:norm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10045699" y="2701925"/>
            <a:ext cx="9288463" cy="74168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897040" indent="0">
              <a:buNone/>
              <a:defRPr sz="2400"/>
            </a:lvl2pPr>
            <a:lvl3pPr marL="1794079" indent="0">
              <a:buNone/>
              <a:defRPr sz="2000"/>
            </a:lvl3pPr>
            <a:lvl4pPr marL="2691119" indent="0">
              <a:buNone/>
              <a:defRPr sz="1800"/>
            </a:lvl4pPr>
            <a:lvl5pPr marL="3588159" indent="0">
              <a:buNone/>
              <a:defRPr sz="1800"/>
            </a:lvl5pPr>
            <a:lvl6pPr marL="4485199" indent="0">
              <a:buNone/>
              <a:defRPr sz="1800"/>
            </a:lvl6pPr>
            <a:lvl7pPr marL="5382238" indent="0">
              <a:buNone/>
              <a:defRPr sz="1800"/>
            </a:lvl7pPr>
            <a:lvl8pPr marL="6279276" indent="0">
              <a:buNone/>
              <a:defRPr sz="1800"/>
            </a:lvl8pPr>
            <a:lvl9pPr marL="717631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main_intro_page_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88" y="4574555"/>
            <a:ext cx="7056784" cy="516790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897040" indent="0">
              <a:buNone/>
              <a:defRPr sz="2400"/>
            </a:lvl2pPr>
            <a:lvl3pPr marL="1794079" indent="0">
              <a:buNone/>
              <a:defRPr sz="2000"/>
            </a:lvl3pPr>
            <a:lvl4pPr marL="2691119" indent="0">
              <a:buNone/>
              <a:defRPr sz="1800"/>
            </a:lvl4pPr>
            <a:lvl5pPr marL="3588159" indent="0">
              <a:buNone/>
              <a:defRPr sz="1800"/>
            </a:lvl5pPr>
            <a:lvl6pPr marL="4485199" indent="0">
              <a:buNone/>
              <a:defRPr sz="1800"/>
            </a:lvl6pPr>
            <a:lvl7pPr marL="5382238" indent="0">
              <a:buNone/>
              <a:defRPr sz="1800"/>
            </a:lvl7pPr>
            <a:lvl8pPr marL="6279276" indent="0">
              <a:buNone/>
              <a:defRPr sz="1800"/>
            </a:lvl8pPr>
            <a:lvl9pPr marL="717631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261724" y="2655076"/>
            <a:ext cx="9072440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64780" y="1730375"/>
            <a:ext cx="7200800" cy="1943100"/>
          </a:xfrm>
        </p:spPr>
        <p:txBody>
          <a:bodyPr anchor="t" anchorCtr="0">
            <a:norm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_liquid_handling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tplabtech_masterlogo_singlecolour_white_cmyk.png"/>
          <p:cNvPicPr>
            <a:picLocks noChangeAspect="1"/>
          </p:cNvPicPr>
          <p:nvPr userDrawn="1"/>
        </p:nvPicPr>
        <p:blipFill>
          <a:blip r:embed="rId2" cstate="screen"/>
          <a:srcRect t="-5957"/>
          <a:stretch>
            <a:fillRect/>
          </a:stretch>
        </p:blipFill>
        <p:spPr>
          <a:xfrm>
            <a:off x="18326620" y="695763"/>
            <a:ext cx="1152128" cy="1233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76748" y="2054226"/>
            <a:ext cx="7704856" cy="3600450"/>
          </a:xfrm>
        </p:spPr>
        <p:txBody>
          <a:bodyPr>
            <a:normAutofit/>
          </a:bodyPr>
          <a:lstStyle>
            <a:lvl1pPr algn="l">
              <a:defRPr sz="7200" b="1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liquid_handler_WH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2277948" y="2054226"/>
            <a:ext cx="4347532" cy="4536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8CAE57-5A32-4655-A786-86F2534172F9}"/>
              </a:ext>
            </a:extLst>
          </p:cNvPr>
          <p:cNvSpPr txBox="1"/>
          <p:nvPr userDrawn="1"/>
        </p:nvSpPr>
        <p:spPr>
          <a:xfrm>
            <a:off x="10551865" y="9111059"/>
            <a:ext cx="835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liquid handling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duct_Detection_instruments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tplabtech_masterlogo_singlecolour_white_cmyk.png"/>
          <p:cNvPicPr>
            <a:picLocks noChangeAspect="1"/>
          </p:cNvPicPr>
          <p:nvPr userDrawn="1"/>
        </p:nvPicPr>
        <p:blipFill>
          <a:blip r:embed="rId2" cstate="screen"/>
          <a:srcRect t="-5957"/>
          <a:stretch>
            <a:fillRect/>
          </a:stretch>
        </p:blipFill>
        <p:spPr>
          <a:xfrm>
            <a:off x="18326620" y="695763"/>
            <a:ext cx="1152128" cy="1233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76748" y="2054226"/>
            <a:ext cx="7704856" cy="3600450"/>
          </a:xfrm>
        </p:spPr>
        <p:txBody>
          <a:bodyPr>
            <a:normAutofit/>
          </a:bodyPr>
          <a:lstStyle>
            <a:lvl1pPr algn="l">
              <a:defRPr sz="7200" b="1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6FBA5-BBD5-40F8-AA34-4811F97BB03B}"/>
              </a:ext>
            </a:extLst>
          </p:cNvPr>
          <p:cNvSpPr txBox="1"/>
          <p:nvPr userDrawn="1"/>
        </p:nvSpPr>
        <p:spPr>
          <a:xfrm>
            <a:off x="10837788" y="9111059"/>
            <a:ext cx="835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cryo-EM</a:t>
            </a:r>
          </a:p>
        </p:txBody>
      </p:sp>
      <p:pic>
        <p:nvPicPr>
          <p:cNvPr id="12" name="Picture 11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1B8AA4FA-C319-47B8-BEA1-585A05639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932" y="2990379"/>
            <a:ext cx="5740924" cy="458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duct_sample_management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tplabtech_masterlogo_singlecolour_white_cmyk.png"/>
          <p:cNvPicPr>
            <a:picLocks noChangeAspect="1"/>
          </p:cNvPicPr>
          <p:nvPr userDrawn="1"/>
        </p:nvPicPr>
        <p:blipFill>
          <a:blip r:embed="rId2" cstate="screen"/>
          <a:srcRect t="-5957"/>
          <a:stretch>
            <a:fillRect/>
          </a:stretch>
        </p:blipFill>
        <p:spPr>
          <a:xfrm>
            <a:off x="18326620" y="695763"/>
            <a:ext cx="1152128" cy="1233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76748" y="2054226"/>
            <a:ext cx="7704856" cy="3600450"/>
          </a:xfrm>
        </p:spPr>
        <p:txBody>
          <a:bodyPr>
            <a:normAutofit/>
          </a:bodyPr>
          <a:lstStyle>
            <a:lvl1pPr algn="l">
              <a:defRPr sz="7200" b="1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sample_management_WH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997285" y="2054225"/>
            <a:ext cx="5177207" cy="4752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FC287-DB29-4EC6-9F2B-235A25859695}"/>
              </a:ext>
            </a:extLst>
          </p:cNvPr>
          <p:cNvSpPr txBox="1"/>
          <p:nvPr userDrawn="1"/>
        </p:nvSpPr>
        <p:spPr>
          <a:xfrm>
            <a:off x="9847970" y="8967043"/>
            <a:ext cx="9937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sample management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indoor, glasses&#10;&#10;Description automatically generated">
            <a:extLst>
              <a:ext uri="{FF2B5EF4-FFF2-40B4-BE49-F238E27FC236}">
                <a16:creationId xmlns:a16="http://schemas.microsoft.com/office/drawing/2014/main" id="{B8EA135D-20F4-4D7E-8F86-EDCEE35F9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pic>
        <p:nvPicPr>
          <p:cNvPr id="6" name="Picture 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BA56CBBD-3F4F-4E54-8DC0-A16D8AB80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E624C9-CCF9-964A-B8FD-68392EA45904}"/>
              </a:ext>
            </a:extLst>
          </p:cNvPr>
          <p:cNvCxnSpPr/>
          <p:nvPr/>
        </p:nvCxnSpPr>
        <p:spPr>
          <a:xfrm flipH="1">
            <a:off x="12472602" y="3866457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7B38E2-44C4-154B-9094-F22C4F8776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2683" y="830320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02343FB-A575-9947-8760-7A757F6976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02682" y="4045809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96E013-467D-4302-BA8F-45204FB649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08" y="10094373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7B0312-A46B-4C89-B36B-735418599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r="12160"/>
          <a:stretch/>
        </p:blipFill>
        <p:spPr>
          <a:xfrm>
            <a:off x="-200354" y="0"/>
            <a:ext cx="20291754" cy="12204233"/>
          </a:xfrm>
          <a:prstGeom prst="rect">
            <a:avLst/>
          </a:prstGeom>
        </p:spPr>
      </p:pic>
      <p:pic>
        <p:nvPicPr>
          <p:cNvPr id="5" name="Picture 4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64C9649B-0972-4011-BCEF-5C329A6A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9"/>
          <a:stretch/>
        </p:blipFill>
        <p:spPr>
          <a:xfrm>
            <a:off x="-200351" y="-1"/>
            <a:ext cx="20291752" cy="122042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922D44-A3A0-2442-9145-89CD26685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85" y="847074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FE7125-69F2-1546-AEDC-4C9A2A13E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184" y="4062563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7E9B4F-D1E3-C04B-9328-379EA292957E}"/>
              </a:ext>
            </a:extLst>
          </p:cNvPr>
          <p:cNvCxnSpPr/>
          <p:nvPr/>
        </p:nvCxnSpPr>
        <p:spPr>
          <a:xfrm flipH="1">
            <a:off x="786105" y="3883212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2D45B2-71FC-49C1-A6EB-993F98B8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8747" y="10204039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2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CC7E0-DFFC-9542-9A90-2075F2CC5C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F3E9AB-D5EF-974B-BFA1-8B59AD7EE4C5}"/>
              </a:ext>
            </a:extLst>
          </p:cNvPr>
          <p:cNvCxnSpPr/>
          <p:nvPr/>
        </p:nvCxnSpPr>
        <p:spPr>
          <a:xfrm flipH="1">
            <a:off x="786105" y="3883212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B0A2555-1672-3F46-A14A-B70EC6E02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85" y="847074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2CDDF7-D9A3-EB49-BD60-721618284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184" y="4062563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1 (Title/text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77E434EC-96F5-4974-9497-2B63F9347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20091400" cy="1130935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8742F78-AC6A-0249-BBFA-613BD744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029" y="4826357"/>
            <a:ext cx="9360671" cy="1301253"/>
          </a:xfrm>
        </p:spPr>
        <p:txBody>
          <a:bodyPr>
            <a:noAutofit/>
          </a:bodyPr>
          <a:lstStyle>
            <a:lvl1pPr marL="0" indent="0" algn="l">
              <a:buNone/>
              <a:defRPr sz="8899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Summary slide</a:t>
            </a:r>
          </a:p>
        </p:txBody>
      </p:sp>
    </p:spTree>
    <p:extLst>
      <p:ext uri="{BB962C8B-B14F-4D97-AF65-F5344CB8AC3E}">
        <p14:creationId xmlns:p14="http://schemas.microsoft.com/office/powerpoint/2010/main" val="40952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3 (Title/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CE7EE49-A4E3-4B49-94EC-5EEE71AF64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164162-CEA8-914B-AC52-63DE126F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18541625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39FD6-AE24-BD44-B22E-4426056D4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498" y="3036769"/>
            <a:ext cx="8708681" cy="57219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8BCDFE-DD02-3549-9F20-EF444E0D3A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8" y="2157155"/>
            <a:ext cx="18519546" cy="67018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header text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5C132E5-AA05-B74B-823D-71470B0E6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94571" y="3036769"/>
            <a:ext cx="9379554" cy="57219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83333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 - 4 (Bullets/text/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B661323-2A86-364B-A404-201BB04EC1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620" y="906038"/>
            <a:ext cx="1287523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AEA000F-B8F5-C645-B95E-B8393669E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7" y="906038"/>
            <a:ext cx="4334238" cy="8392760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620" y="2233199"/>
            <a:ext cx="12875239" cy="706560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8111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5 (Title/Image/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1C874-0CA9-2447-83D1-6E1AD5C5C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07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36" y="732356"/>
            <a:ext cx="13287470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47625" y="732356"/>
            <a:ext cx="4334238" cy="845057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4EECC-FDFF-6D41-95DC-09EC90DA9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537" y="2117331"/>
            <a:ext cx="13287472" cy="706628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</a:t>
            </a:r>
          </a:p>
        </p:txBody>
      </p:sp>
    </p:spTree>
    <p:extLst>
      <p:ext uri="{BB962C8B-B14F-4D97-AF65-F5344CB8AC3E}">
        <p14:creationId xmlns:p14="http://schemas.microsoft.com/office/powerpoint/2010/main" val="16934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83450D7-3312-1C41-BC37-FD50EB67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84" y="602119"/>
            <a:ext cx="17328833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9C2D9-A4B2-7C43-BFA8-FD41B0DA9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84" y="3010591"/>
            <a:ext cx="17328833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47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669" r:id="rId19"/>
    <p:sldLayoutId id="2147483673" r:id="rId20"/>
    <p:sldLayoutId id="2147483652" r:id="rId21"/>
    <p:sldLayoutId id="2147483653" r:id="rId22"/>
    <p:sldLayoutId id="2147483670" r:id="rId23"/>
    <p:sldLayoutId id="2147483671" r:id="rId24"/>
    <p:sldLayoutId id="2147483685" r:id="rId25"/>
    <p:sldLayoutId id="2147483686" r:id="rId26"/>
    <p:sldLayoutId id="2147483687" r:id="rId27"/>
  </p:sldLayoutIdLst>
  <p:txStyles>
    <p:titleStyle>
      <a:lvl1pPr algn="l" defTabSz="1506840" rtl="0" eaLnBrk="1" latinLnBrk="0" hangingPunct="1">
        <a:lnSpc>
          <a:spcPct val="90000"/>
        </a:lnSpc>
        <a:spcBef>
          <a:spcPct val="0"/>
        </a:spcBef>
        <a:buNone/>
        <a:defRPr sz="5932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76710" indent="-376710" algn="l" defTabSz="1506840" rtl="0" eaLnBrk="1" latinLnBrk="0" hangingPunct="1">
        <a:lnSpc>
          <a:spcPct val="90000"/>
        </a:lnSpc>
        <a:spcBef>
          <a:spcPts val="1648"/>
        </a:spcBef>
        <a:buFont typeface="Arial" panose="020B0604020202020204" pitchFamily="34" charset="0"/>
        <a:buChar char="•"/>
        <a:defRPr sz="3296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30130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83550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63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36970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39038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14380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6pPr>
      <a:lvl7pPr marL="489722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7pPr>
      <a:lvl8pPr marL="565064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8pPr>
      <a:lvl9pPr marL="640406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1pPr>
      <a:lvl2pPr marL="75342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2pPr>
      <a:lvl3pPr marL="150684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3pPr>
      <a:lvl4pPr marL="226026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4pPr>
      <a:lvl5pPr marL="301368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5pPr>
      <a:lvl6pPr marL="376709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6pPr>
      <a:lvl7pPr marL="452051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7pPr>
      <a:lvl8pPr marL="527393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8pPr>
      <a:lvl9pPr marL="602735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203/rs.3.rs-63850/v1" TargetMode="External"/><Relationship Id="rId2" Type="http://schemas.openxmlformats.org/officeDocument/2006/relationships/hyperlink" Target="https://www.researchsquare.com/article/rs-63850/v1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203/rs.3.rs-63850/v1" TargetMode="External"/><Relationship Id="rId2" Type="http://schemas.openxmlformats.org/officeDocument/2006/relationships/hyperlink" Target="https://www.researchsquare.com/article/rs-63850/v1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Advanced Topics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chameleon V1.11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800" dirty="0"/>
              <a:t>Factors to consider when freezing a new sample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792956" y="2070078"/>
            <a:ext cx="18505488" cy="86971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Purpose of Freezing Session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Are you aiming for control and consistency of thin film formation?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Are you addressing air-water-interface issues (denaturation and/or preferred orientation)?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Sample Concentration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Generally more concentrated sample is required compared to a blotting plunger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Concentration and specimen size will dictate what dispense-to-plunge times are appropriate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More concentrated samples will generally wick slower, so additional glow discharge will be needed to reach faster dispense to plunge times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Dispense to Plunge Time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Particle density on micrographs drops with shorter dispense-to-plunge time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Faster is not always better. Test a range of dispense-to-plunge times, e.g. 54ms, 100ms, 300ms, 500ms.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Ice Thickness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Correlated to the degree of wicking on nanowire grids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Modified by adjusting wicking speed and/or dispense-to-plunge time of the grid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8817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758131"/>
            <a:ext cx="16601969" cy="1295400"/>
          </a:xfrm>
        </p:spPr>
        <p:txBody>
          <a:bodyPr>
            <a:normAutofit/>
          </a:bodyPr>
          <a:lstStyle/>
          <a:p>
            <a:r>
              <a:rPr lang="en-GB" sz="4000" dirty="0"/>
              <a:t>Approaching a New Sample - 1</a:t>
            </a:r>
            <a:r>
              <a:rPr lang="en-GB" sz="4000" baseline="30000" dirty="0"/>
              <a:t>st</a:t>
            </a:r>
            <a:r>
              <a:rPr lang="en-GB" sz="4000" dirty="0"/>
              <a:t> Freezing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840F-B143-42D5-A8AE-43FB734A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638850"/>
            <a:ext cx="10585177" cy="7768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Goals:</a:t>
            </a:r>
          </a:p>
          <a:p>
            <a:r>
              <a:rPr lang="en-GB" sz="3200" b="0" dirty="0"/>
              <a:t>Visualize particles</a:t>
            </a:r>
          </a:p>
          <a:p>
            <a:r>
              <a:rPr lang="en-GB" sz="3200" b="0" dirty="0"/>
              <a:t>Determine the shortest dispense-to-plunge time possible for a given sample concentration without particle density dropping too low</a:t>
            </a:r>
          </a:p>
          <a:p>
            <a:pPr marL="0" indent="0">
              <a:buNone/>
            </a:pPr>
            <a:endParaRPr lang="en-GB" sz="3200" b="0" dirty="0"/>
          </a:p>
          <a:p>
            <a:pPr marL="0" indent="0">
              <a:buNone/>
            </a:pPr>
            <a:r>
              <a:rPr lang="en-GB" sz="3200" dirty="0"/>
              <a:t>Strategy:</a:t>
            </a:r>
          </a:p>
          <a:p>
            <a:r>
              <a:rPr lang="en-GB" sz="3200" b="0" dirty="0"/>
              <a:t>Start with the highest possible sample concentration</a:t>
            </a:r>
          </a:p>
          <a:p>
            <a:pPr lvl="1"/>
            <a:r>
              <a:rPr lang="en-GB" sz="3200" dirty="0"/>
              <a:t>Have the best chance of visualizing particles across a range of dispense-to-plunge times</a:t>
            </a:r>
          </a:p>
          <a:p>
            <a:r>
              <a:rPr lang="en-GB" sz="3200" b="0" dirty="0"/>
              <a:t>Freeze grids with a range of </a:t>
            </a:r>
            <a:r>
              <a:rPr lang="en-GB" sz="3200" b="0" dirty="0" err="1"/>
              <a:t>disepense</a:t>
            </a:r>
            <a:r>
              <a:rPr lang="en-GB" sz="3200" b="0" dirty="0"/>
              <a:t>-to-plunge times</a:t>
            </a:r>
          </a:p>
          <a:p>
            <a:pPr lvl="1"/>
            <a:r>
              <a:rPr lang="en-GB" sz="3200" dirty="0"/>
              <a:t>E.g. 54 / 101 / 300 / 500 </a:t>
            </a:r>
            <a:r>
              <a:rPr lang="en-GB" sz="3200" dirty="0" err="1"/>
              <a:t>ms</a:t>
            </a:r>
            <a:endParaRPr lang="en-GB" sz="3200" dirty="0"/>
          </a:p>
          <a:p>
            <a:r>
              <a:rPr lang="en-GB" sz="3200" b="0" dirty="0"/>
              <a:t>Accept grids with a wider range of ice thickness</a:t>
            </a:r>
          </a:p>
          <a:p>
            <a:pPr lvl="1"/>
            <a:r>
              <a:rPr lang="en-GB" sz="3200" dirty="0"/>
              <a:t>E.g. From good to overwicked</a:t>
            </a:r>
          </a:p>
          <a:p>
            <a:pPr lvl="1"/>
            <a:endParaRPr lang="en-GB" sz="3200" dirty="0"/>
          </a:p>
          <a:p>
            <a:pPr lvl="1"/>
            <a:endParaRPr lang="en-GB" sz="3200" b="0" dirty="0"/>
          </a:p>
          <a:p>
            <a:endParaRPr lang="en-GB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060C59F-D7F1-4B24-ABC4-55A42572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76" y="3961251"/>
            <a:ext cx="8136904" cy="51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758131"/>
            <a:ext cx="16601969" cy="1295400"/>
          </a:xfrm>
        </p:spPr>
        <p:txBody>
          <a:bodyPr>
            <a:normAutofit/>
          </a:bodyPr>
          <a:lstStyle/>
          <a:p>
            <a:r>
              <a:rPr lang="en-GB" sz="4000" dirty="0"/>
              <a:t>Approaching a New Sample - 2</a:t>
            </a:r>
            <a:r>
              <a:rPr lang="en-GB" sz="4000" baseline="30000" dirty="0"/>
              <a:t>nd</a:t>
            </a:r>
            <a:r>
              <a:rPr lang="en-GB" sz="4000" dirty="0"/>
              <a:t> Freezing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840F-B143-42D5-A8AE-43FB734A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638850"/>
            <a:ext cx="10585177" cy="776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Goals:</a:t>
            </a:r>
          </a:p>
          <a:p>
            <a:r>
              <a:rPr lang="en-GB" sz="3200" b="0" dirty="0"/>
              <a:t>Freeze at optimized sample concentration / plunge time (determined during 1</a:t>
            </a:r>
            <a:r>
              <a:rPr lang="en-GB" sz="3200" b="0" baseline="30000" dirty="0"/>
              <a:t>st</a:t>
            </a:r>
            <a:r>
              <a:rPr lang="en-GB" sz="3200" b="0" dirty="0"/>
              <a:t> freezing session)</a:t>
            </a:r>
          </a:p>
          <a:p>
            <a:r>
              <a:rPr lang="en-GB" sz="3200" b="0" dirty="0"/>
              <a:t>Optimize for film thickness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Strategy:</a:t>
            </a:r>
          </a:p>
          <a:p>
            <a:r>
              <a:rPr lang="en-GB" sz="3200" b="0" dirty="0"/>
              <a:t>Consider results from 1</a:t>
            </a:r>
            <a:r>
              <a:rPr lang="en-GB" sz="3200" b="0" baseline="30000" dirty="0"/>
              <a:t>st</a:t>
            </a:r>
            <a:r>
              <a:rPr lang="en-GB" sz="3200" b="0" dirty="0"/>
              <a:t> freezing session</a:t>
            </a:r>
          </a:p>
          <a:p>
            <a:r>
              <a:rPr lang="en-GB" sz="3200" b="0" dirty="0"/>
              <a:t>Choose plunge time appropriate for sample concentration</a:t>
            </a:r>
          </a:p>
          <a:p>
            <a:pPr lvl="1"/>
            <a:r>
              <a:rPr lang="en-GB" sz="3200" dirty="0"/>
              <a:t>E.g. for the 1mg/ml sample: 150 – 200ms </a:t>
            </a:r>
          </a:p>
          <a:p>
            <a:r>
              <a:rPr lang="en-GB" sz="3200" b="0" dirty="0"/>
              <a:t>Stringently accept only those grids with appropriate plunge time and film thickness.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F681EEA-4739-4026-B69D-C5E1713E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884" y="3961251"/>
            <a:ext cx="8136904" cy="51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ECF88E7-EC1C-4F04-A13C-398A52C2E9E7}"/>
              </a:ext>
            </a:extLst>
          </p:cNvPr>
          <p:cNvGrpSpPr>
            <a:grpSpLocks noChangeAspect="1"/>
          </p:cNvGrpSpPr>
          <p:nvPr/>
        </p:nvGrpSpPr>
        <p:grpSpPr>
          <a:xfrm>
            <a:off x="1048804" y="1233826"/>
            <a:ext cx="8745192" cy="8385252"/>
            <a:chOff x="1404740" y="4286523"/>
            <a:chExt cx="6624736" cy="6687605"/>
          </a:xfrm>
        </p:grpSpPr>
        <p:pic>
          <p:nvPicPr>
            <p:cNvPr id="5" name="Picture 4" descr="A picture containing sitting, green, computer, cat&#10;&#10;Description automatically generated">
              <a:extLst>
                <a:ext uri="{FF2B5EF4-FFF2-40B4-BE49-F238E27FC236}">
                  <a16:creationId xmlns:a16="http://schemas.microsoft.com/office/drawing/2014/main" id="{340C9353-2DBC-49CB-B237-AE88034EE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4740" y="4286523"/>
              <a:ext cx="6624736" cy="66876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7F7DF5-672B-4333-B927-52743BFC9244}"/>
                </a:ext>
              </a:extLst>
            </p:cNvPr>
            <p:cNvSpPr/>
            <p:nvPr/>
          </p:nvSpPr>
          <p:spPr>
            <a:xfrm>
              <a:off x="1692772" y="6950819"/>
              <a:ext cx="792088" cy="19098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CBFBB5-B706-44AD-83FD-E0728B472501}"/>
                </a:ext>
              </a:extLst>
            </p:cNvPr>
            <p:cNvCxnSpPr>
              <a:cxnSpLocks/>
            </p:cNvCxnSpPr>
            <p:nvPr/>
          </p:nvCxnSpPr>
          <p:spPr>
            <a:xfrm>
              <a:off x="4141044" y="8665561"/>
              <a:ext cx="79208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52599A-02D5-4202-81BA-B995DC22B09A}"/>
              </a:ext>
            </a:extLst>
          </p:cNvPr>
          <p:cNvGrpSpPr>
            <a:grpSpLocks noChangeAspect="1"/>
          </p:cNvGrpSpPr>
          <p:nvPr/>
        </p:nvGrpSpPr>
        <p:grpSpPr>
          <a:xfrm>
            <a:off x="10116474" y="1233826"/>
            <a:ext cx="8306424" cy="8385252"/>
            <a:chOff x="9896878" y="4286523"/>
            <a:chExt cx="6624736" cy="6687605"/>
          </a:xfrm>
        </p:grpSpPr>
        <p:pic>
          <p:nvPicPr>
            <p:cNvPr id="19" name="Picture 18" descr="A picture containing sitting, green, computer, cat&#10;&#10;Description automatically generated">
              <a:extLst>
                <a:ext uri="{FF2B5EF4-FFF2-40B4-BE49-F238E27FC236}">
                  <a16:creationId xmlns:a16="http://schemas.microsoft.com/office/drawing/2014/main" id="{608C8E9B-40FC-4A2C-97E9-447489F3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96878" y="4286523"/>
              <a:ext cx="6624736" cy="668760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0F3BBD-8A36-4D82-92ED-3A41E5895699}"/>
                </a:ext>
              </a:extLst>
            </p:cNvPr>
            <p:cNvSpPr txBox="1"/>
            <p:nvPr/>
          </p:nvSpPr>
          <p:spPr>
            <a:xfrm>
              <a:off x="11247057" y="8274949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6 mg/ml</a:t>
              </a:r>
            </a:p>
            <a:p>
              <a:pPr algn="ctr"/>
              <a:r>
                <a:rPr lang="en-GB" sz="20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100s GD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5919A0-854C-4DB6-880C-5BB9D4FD10AA}"/>
                </a:ext>
              </a:extLst>
            </p:cNvPr>
            <p:cNvSpPr txBox="1"/>
            <p:nvPr/>
          </p:nvSpPr>
          <p:spPr>
            <a:xfrm>
              <a:off x="13713282" y="8247210"/>
              <a:ext cx="1260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6 mg/ml</a:t>
              </a:r>
            </a:p>
            <a:p>
              <a:pPr algn="ctr"/>
              <a:r>
                <a:rPr lang="en-GB" sz="20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50s GD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D32B4E-0D24-478F-B622-508E8CF3C026}"/>
                </a:ext>
              </a:extLst>
            </p:cNvPr>
            <p:cNvSpPr/>
            <p:nvPr/>
          </p:nvSpPr>
          <p:spPr>
            <a:xfrm>
              <a:off x="10184910" y="6950819"/>
              <a:ext cx="792088" cy="19098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9F350E1-CCC0-4AE0-98AF-4EC1807CC4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25189" y="8628892"/>
              <a:ext cx="90008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6CC8A9-1D01-4160-AAD9-C9D472A21F50}"/>
                </a:ext>
              </a:extLst>
            </p:cNvPr>
            <p:cNvSpPr txBox="1"/>
            <p:nvPr/>
          </p:nvSpPr>
          <p:spPr>
            <a:xfrm>
              <a:off x="12309127" y="9519762"/>
              <a:ext cx="1116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101 </a:t>
              </a:r>
              <a:r>
                <a:rPr lang="en-GB" sz="2000" dirty="0" err="1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ms</a:t>
              </a:r>
              <a:endParaRPr lang="en-GB" sz="2000" dirty="0">
                <a:solidFill>
                  <a:srgbClr val="D70F7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68" y="761157"/>
            <a:ext cx="16601969" cy="1295400"/>
          </a:xfrm>
        </p:spPr>
        <p:txBody>
          <a:bodyPr>
            <a:normAutofit/>
          </a:bodyPr>
          <a:lstStyle/>
          <a:p>
            <a:r>
              <a:rPr lang="en-GB" sz="4000" dirty="0"/>
              <a:t>Effect of Sample Concentration and Glow Discharge on Wicking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840F-B143-42D5-A8AE-43FB734A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01" y="8483716"/>
            <a:ext cx="7190752" cy="129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Higher sample concentration slows wicking speed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254C40-13C6-4F4A-8D04-CF8882DA2ED8}"/>
              </a:ext>
            </a:extLst>
          </p:cNvPr>
          <p:cNvSpPr txBox="1">
            <a:spLocks/>
          </p:cNvSpPr>
          <p:nvPr/>
        </p:nvSpPr>
        <p:spPr>
          <a:xfrm>
            <a:off x="11306295" y="8483716"/>
            <a:ext cx="7190752" cy="1386449"/>
          </a:xfrm>
          <a:prstGeom prst="rect">
            <a:avLst/>
          </a:prstGeom>
        </p:spPr>
        <p:txBody>
          <a:bodyPr vert="horz" lIns="179409" tIns="89704" rIns="179409" bIns="89704" rtlCol="0">
            <a:norm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Stronger glow discharge needed to achieve similar plunge time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9F3078-F6FE-45EB-A4B2-7F102FBD3A0A}"/>
              </a:ext>
            </a:extLst>
          </p:cNvPr>
          <p:cNvSpPr txBox="1"/>
          <p:nvPr/>
        </p:nvSpPr>
        <p:spPr>
          <a:xfrm>
            <a:off x="6001077" y="6241100"/>
            <a:ext cx="1242216" cy="66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D70F7D"/>
                </a:solidFill>
                <a:latin typeface="Arial" pitchFamily="34" charset="0"/>
                <a:cs typeface="Arial" pitchFamily="34" charset="0"/>
              </a:rPr>
              <a:t>6 mg/ml</a:t>
            </a:r>
          </a:p>
          <a:p>
            <a:pPr algn="ctr"/>
            <a:r>
              <a:rPr lang="en-GB" sz="2000" dirty="0">
                <a:solidFill>
                  <a:srgbClr val="D70F7D"/>
                </a:solidFill>
                <a:latin typeface="Arial" pitchFamily="34" charset="0"/>
                <a:cs typeface="Arial" pitchFamily="34" charset="0"/>
              </a:rPr>
              <a:t>50s GD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8D6F36-BE8A-45CD-B4D2-6C1AF8F51E54}"/>
              </a:ext>
            </a:extLst>
          </p:cNvPr>
          <p:cNvSpPr txBox="1"/>
          <p:nvPr/>
        </p:nvSpPr>
        <p:spPr>
          <a:xfrm>
            <a:off x="3131248" y="6221417"/>
            <a:ext cx="1242216" cy="66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D70F7D"/>
                </a:solidFill>
                <a:latin typeface="Arial" pitchFamily="34" charset="0"/>
                <a:cs typeface="Arial" pitchFamily="34" charset="0"/>
              </a:rPr>
              <a:t>1 mg/ml</a:t>
            </a:r>
          </a:p>
          <a:p>
            <a:pPr algn="ctr"/>
            <a:r>
              <a:rPr lang="en-GB" sz="2000" dirty="0">
                <a:solidFill>
                  <a:srgbClr val="D70F7D"/>
                </a:solidFill>
                <a:latin typeface="Arial" pitchFamily="34" charset="0"/>
                <a:cs typeface="Arial" pitchFamily="34" charset="0"/>
              </a:rPr>
              <a:t>50s GD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23CD0B-CA96-49CF-9D50-300DB56E54E9}"/>
              </a:ext>
            </a:extLst>
          </p:cNvPr>
          <p:cNvSpPr txBox="1"/>
          <p:nvPr/>
        </p:nvSpPr>
        <p:spPr>
          <a:xfrm>
            <a:off x="4469662" y="7883816"/>
            <a:ext cx="1100233" cy="3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D70F7D"/>
                </a:solidFill>
                <a:latin typeface="Arial" pitchFamily="34" charset="0"/>
                <a:cs typeface="Arial" pitchFamily="34" charset="0"/>
              </a:rPr>
              <a:t>101 </a:t>
            </a:r>
            <a:r>
              <a:rPr lang="en-GB" sz="2000" dirty="0" err="1">
                <a:solidFill>
                  <a:srgbClr val="D70F7D"/>
                </a:solidFill>
                <a:latin typeface="Arial" pitchFamily="34" charset="0"/>
                <a:cs typeface="Arial" pitchFamily="34" charset="0"/>
              </a:rPr>
              <a:t>ms</a:t>
            </a:r>
            <a:endParaRPr lang="en-GB" sz="2000" dirty="0">
              <a:solidFill>
                <a:srgbClr val="D70F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8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Targeting Plunge Time and Film Thickness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6510DA-7A42-44BC-9037-62BCA7CB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52" y="2637687"/>
            <a:ext cx="7963497" cy="7200799"/>
          </a:xfrm>
        </p:spPr>
        <p:txBody>
          <a:bodyPr>
            <a:normAutofit/>
          </a:bodyPr>
          <a:lstStyle/>
          <a:p>
            <a:r>
              <a:rPr lang="en-GB" sz="3200" b="0" dirty="0"/>
              <a:t>When targeting a dispense-to-plunge time (e.g. 101ms), the goal is to achieve an acceptable degree of wicking within a specified time</a:t>
            </a:r>
          </a:p>
          <a:p>
            <a:endParaRPr lang="en-GB" sz="3200" b="0" dirty="0"/>
          </a:p>
          <a:p>
            <a:r>
              <a:rPr lang="en-GB" sz="3200" b="0" dirty="0"/>
              <a:t>When dispense-to-plunge time and film thickness are fixed targets, </a:t>
            </a:r>
            <a:r>
              <a:rPr lang="en-GB" sz="3200" b="0" dirty="0">
                <a:solidFill>
                  <a:schemeClr val="accent4"/>
                </a:solidFill>
              </a:rPr>
              <a:t>the only variable that can be adjusted is glow discharge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7A987E-91DA-4BD5-AFFB-23F11CE5AA80}"/>
              </a:ext>
            </a:extLst>
          </p:cNvPr>
          <p:cNvGrpSpPr>
            <a:grpSpLocks noChangeAspect="1"/>
          </p:cNvGrpSpPr>
          <p:nvPr/>
        </p:nvGrpSpPr>
        <p:grpSpPr>
          <a:xfrm>
            <a:off x="10355201" y="3303821"/>
            <a:ext cx="9508784" cy="5857107"/>
            <a:chOff x="11826428" y="4584920"/>
            <a:chExt cx="8040248" cy="4952535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3B9DAA5-1F51-4054-AE83-5A116ABCC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428" y="4584920"/>
              <a:ext cx="8040248" cy="48710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344D5A-7BE2-4D1D-B45C-D45BC52BFFF6}"/>
                </a:ext>
              </a:extLst>
            </p:cNvPr>
            <p:cNvSpPr txBox="1"/>
            <p:nvPr/>
          </p:nvSpPr>
          <p:spPr>
            <a:xfrm>
              <a:off x="14121984" y="9095041"/>
              <a:ext cx="1116143" cy="44241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101ms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43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Freezing Session Strategy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6510DA-7A42-44BC-9037-62BCA7CB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47" y="2349830"/>
            <a:ext cx="9531829" cy="3880909"/>
          </a:xfrm>
        </p:spPr>
        <p:txBody>
          <a:bodyPr>
            <a:normAutofit/>
          </a:bodyPr>
          <a:lstStyle/>
          <a:p>
            <a:r>
              <a:rPr lang="en-GB" sz="3200" b="0" dirty="0"/>
              <a:t>Use two-stripe mode to discover the approximate amount of glow discharge required for the targeted plunge time</a:t>
            </a:r>
          </a:p>
          <a:p>
            <a:endParaRPr lang="en-GB" sz="3200" b="0" dirty="0"/>
          </a:p>
          <a:p>
            <a:r>
              <a:rPr lang="en-GB" sz="3200" b="0" dirty="0"/>
              <a:t>Switch to one-stripe mode when wicking time is achieved in the wicking characterization step is near or at the targeted plunge time</a:t>
            </a:r>
            <a:endParaRPr lang="en-GB" b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F78C6B-2C8F-45E6-BE1E-0736900B0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41757"/>
              </p:ext>
            </p:extLst>
          </p:nvPr>
        </p:nvGraphicFramePr>
        <p:xfrm>
          <a:off x="900684" y="6488297"/>
          <a:ext cx="9419692" cy="3673367"/>
        </p:xfrm>
        <a:graphic>
          <a:graphicData uri="http://schemas.openxmlformats.org/drawingml/2006/table">
            <a:tbl>
              <a:tblPr/>
              <a:tblGrid>
                <a:gridCol w="1170756">
                  <a:extLst>
                    <a:ext uri="{9D8B030D-6E8A-4147-A177-3AD203B41FA5}">
                      <a16:colId xmlns:a16="http://schemas.microsoft.com/office/drawing/2014/main" val="777552848"/>
                    </a:ext>
                  </a:extLst>
                </a:gridCol>
                <a:gridCol w="1920950">
                  <a:extLst>
                    <a:ext uri="{9D8B030D-6E8A-4147-A177-3AD203B41FA5}">
                      <a16:colId xmlns:a16="http://schemas.microsoft.com/office/drawing/2014/main" val="2684502375"/>
                    </a:ext>
                  </a:extLst>
                </a:gridCol>
                <a:gridCol w="2341512">
                  <a:extLst>
                    <a:ext uri="{9D8B030D-6E8A-4147-A177-3AD203B41FA5}">
                      <a16:colId xmlns:a16="http://schemas.microsoft.com/office/drawing/2014/main" val="113362478"/>
                    </a:ext>
                  </a:extLst>
                </a:gridCol>
                <a:gridCol w="1087631">
                  <a:extLst>
                    <a:ext uri="{9D8B030D-6E8A-4147-A177-3AD203B41FA5}">
                      <a16:colId xmlns:a16="http://schemas.microsoft.com/office/drawing/2014/main" val="307735035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94381251"/>
                    </a:ext>
                  </a:extLst>
                </a:gridCol>
                <a:gridCol w="1746715">
                  <a:extLst>
                    <a:ext uri="{9D8B030D-6E8A-4147-A177-3AD203B41FA5}">
                      <a16:colId xmlns:a16="http://schemas.microsoft.com/office/drawing/2014/main" val="3480091469"/>
                    </a:ext>
                  </a:extLst>
                </a:gridCol>
              </a:tblGrid>
              <a:tr h="86700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Grid​</a:t>
                      </a:r>
                      <a:endParaRPr lang="en-GB" sz="2100" b="1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Glow</a:t>
                      </a:r>
                    </a:p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Discharge​</a:t>
                      </a:r>
                      <a:endParaRPr lang="en-GB" sz="2100" b="1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Wicking</a:t>
                      </a:r>
                    </a:p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Characterization​</a:t>
                      </a:r>
                      <a:endParaRPr lang="en-GB" sz="2100" b="1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Plunge</a:t>
                      </a:r>
                    </a:p>
                    <a:p>
                      <a:pPr algn="l" fontAlgn="base"/>
                      <a:r>
                        <a:rPr lang="en-GB" sz="2100" b="1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Offset​</a:t>
                      </a:r>
                      <a:endParaRPr lang="en-GB" sz="2100" b="1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1" i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Plunge​</a:t>
                      </a:r>
                      <a:endParaRPr lang="en-GB" sz="2100" b="1" i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1" i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Evaluation​</a:t>
                      </a:r>
                      <a:endParaRPr lang="en-GB" sz="2100" b="1" i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203593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12mA 30s​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200ms​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3x​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600ms​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 err="1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Underwicked</a:t>
                      </a:r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84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358410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12mA 40s​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100ms​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2x​</a:t>
                      </a:r>
                      <a:endParaRPr lang="en-GB" sz="2100" b="0" i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200ms​</a:t>
                      </a:r>
                      <a:endParaRPr lang="en-GB" sz="2100" b="0" i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478683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12mA 40s​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794079" rtl="0" eaLnBrk="1" fontAlgn="base" latinLnBrk="0" hangingPunct="1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794079" rtl="0" eaLnBrk="1" fontAlgn="base" latinLnBrk="0" hangingPunct="1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​–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101ms​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990846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4​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12mA 40s​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–​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–​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54ms​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 err="1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Underwicked</a:t>
                      </a:r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2100" b="0" i="0" dirty="0">
                        <a:solidFill>
                          <a:srgbClr val="737272"/>
                        </a:solidFill>
                        <a:effectLst/>
                      </a:endParaRP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259633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</a:rPr>
                        <a:t>5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12mA 50s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54ms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</a:rPr>
                        <a:t>Good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2899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</a:rPr>
                        <a:t>6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12mA 60s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kern="1200" dirty="0">
                          <a:solidFill>
                            <a:srgbClr val="73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54ms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100" b="0" i="0" dirty="0">
                          <a:solidFill>
                            <a:srgbClr val="737272"/>
                          </a:solidFill>
                          <a:effectLst/>
                        </a:rPr>
                        <a:t>Overwicked</a:t>
                      </a:r>
                    </a:p>
                  </a:txBody>
                  <a:tcPr marL="55200" marR="55200" marT="27600" marB="27600">
                    <a:lnL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87" cap="flat" cmpd="sng" algn="ctr">
                      <a:solidFill>
                        <a:srgbClr val="00B2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31403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EA0C59B-265D-4021-BF9A-C2EDC13C3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16" y="2917174"/>
            <a:ext cx="104288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9969E6-4CC7-4233-91AB-EF88FA2005E8}"/>
              </a:ext>
            </a:extLst>
          </p:cNvPr>
          <p:cNvGrpSpPr>
            <a:grpSpLocks noChangeAspect="1"/>
          </p:cNvGrpSpPr>
          <p:nvPr/>
        </p:nvGrpSpPr>
        <p:grpSpPr>
          <a:xfrm>
            <a:off x="10355201" y="3303821"/>
            <a:ext cx="9508784" cy="5857107"/>
            <a:chOff x="11826428" y="4584920"/>
            <a:chExt cx="8040248" cy="4952535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6CC1E7E2-EC87-4A3B-9763-F75F6679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428" y="4584920"/>
              <a:ext cx="8040248" cy="48710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C70E73-8173-490F-B5AE-E685939AFB3A}"/>
                </a:ext>
              </a:extLst>
            </p:cNvPr>
            <p:cNvSpPr txBox="1"/>
            <p:nvPr/>
          </p:nvSpPr>
          <p:spPr>
            <a:xfrm>
              <a:off x="14121984" y="9095041"/>
              <a:ext cx="1116143" cy="44241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D70F7D"/>
                  </a:solidFill>
                  <a:latin typeface="Arial" pitchFamily="34" charset="0"/>
                  <a:cs typeface="Arial" pitchFamily="34" charset="0"/>
                </a:rPr>
                <a:t>101ms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287084-C149-4D5E-A51C-284BB1F109A8}"/>
              </a:ext>
            </a:extLst>
          </p:cNvPr>
          <p:cNvSpPr txBox="1"/>
          <p:nvPr/>
        </p:nvSpPr>
        <p:spPr>
          <a:xfrm>
            <a:off x="4207213" y="10194123"/>
            <a:ext cx="3637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/>
              <a:t>Target plunge time: 54ms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345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Case Study #1 - 3mg/ml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840F-B143-42D5-A8AE-43FB734A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7" y="2148756"/>
            <a:ext cx="16175363" cy="783577"/>
          </a:xfrm>
        </p:spPr>
        <p:txBody>
          <a:bodyPr>
            <a:normAutofit/>
          </a:bodyPr>
          <a:lstStyle/>
          <a:p>
            <a:r>
              <a:rPr lang="en-GB" sz="3200" b="0" dirty="0"/>
              <a:t>Results from 1</a:t>
            </a:r>
            <a:r>
              <a:rPr lang="en-GB" sz="3200" b="0" baseline="30000" dirty="0"/>
              <a:t>st</a:t>
            </a:r>
            <a:r>
              <a:rPr lang="en-GB" sz="3200" b="0" dirty="0"/>
              <a:t> Freezing Session</a:t>
            </a:r>
            <a:endParaRPr lang="en-GB" sz="2400" dirty="0"/>
          </a:p>
          <a:p>
            <a:pPr lvl="1"/>
            <a:endParaRPr lang="en-GB" sz="3200" b="0" dirty="0"/>
          </a:p>
          <a:p>
            <a:endParaRPr lang="en-GB" b="0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2731754-3545-4FF0-ADE2-6395F2F76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68085"/>
              </p:ext>
            </p:extLst>
          </p:nvPr>
        </p:nvGraphicFramePr>
        <p:xfrm>
          <a:off x="2124820" y="2919021"/>
          <a:ext cx="14987230" cy="488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446">
                  <a:extLst>
                    <a:ext uri="{9D8B030D-6E8A-4147-A177-3AD203B41FA5}">
                      <a16:colId xmlns:a16="http://schemas.microsoft.com/office/drawing/2014/main" val="2081428541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60847836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2965779466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2331140123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2765747597"/>
                    </a:ext>
                  </a:extLst>
                </a:gridCol>
              </a:tblGrid>
              <a:tr h="870964">
                <a:tc>
                  <a:txBody>
                    <a:bodyPr/>
                    <a:lstStyle/>
                    <a:p>
                      <a:r>
                        <a:rPr lang="en-GB" sz="2400" dirty="0"/>
                        <a:t>Plunge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54ms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500ms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04899"/>
                  </a:ext>
                </a:extLst>
              </a:tr>
              <a:tr h="797882">
                <a:tc>
                  <a:txBody>
                    <a:bodyPr/>
                    <a:lstStyle/>
                    <a:p>
                      <a:r>
                        <a:rPr lang="en-GB" sz="2400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60s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50s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30s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75552"/>
                  </a:ext>
                </a:extLst>
              </a:tr>
              <a:tr h="797882">
                <a:tc>
                  <a:txBody>
                    <a:bodyPr/>
                    <a:lstStyle/>
                    <a:p>
                      <a:r>
                        <a:rPr lang="en-GB" sz="2400" dirty="0"/>
                        <a:t>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Underwicked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Overwicked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0542"/>
                  </a:ext>
                </a:extLst>
              </a:tr>
              <a:tr h="2420900">
                <a:tc>
                  <a:txBody>
                    <a:bodyPr/>
                    <a:lstStyle/>
                    <a:p>
                      <a:r>
                        <a:rPr lang="en-GB" sz="2400" dirty="0"/>
                        <a:t>Particle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 Too 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 Acceptable,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89926"/>
                  </a:ext>
                </a:extLst>
              </a:tr>
            </a:tbl>
          </a:graphicData>
        </a:graphic>
      </p:graphicFrame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1BD5A6BD-B4B0-437F-A103-4488E8256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3492" y="5412096"/>
            <a:ext cx="457200" cy="457200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7CA1F741-300C-421E-A34B-86FA76DA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820" y="5412096"/>
            <a:ext cx="457200" cy="4572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E0841A4C-162E-4568-90A0-4B0A59DBC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18935" y="5412096"/>
            <a:ext cx="457200" cy="457200"/>
          </a:xfrm>
          <a:prstGeom prst="rect">
            <a:avLst/>
          </a:prstGeom>
        </p:spPr>
      </p:pic>
      <p:pic>
        <p:nvPicPr>
          <p:cNvPr id="24" name="Graphic 23" descr="Close">
            <a:extLst>
              <a:ext uri="{FF2B5EF4-FFF2-40B4-BE49-F238E27FC236}">
                <a16:creationId xmlns:a16="http://schemas.microsoft.com/office/drawing/2014/main" id="{3DD3317F-13DB-4070-ABDA-62392A9A4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8292" y="5412096"/>
            <a:ext cx="469285" cy="469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DC473-9FF2-4E04-9585-5D28DDBE4D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111" y="5956352"/>
            <a:ext cx="1686207" cy="1686207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BAD3AAF-5601-4C25-9426-B6F478DD6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7548" y="5956352"/>
            <a:ext cx="1686207" cy="1686207"/>
          </a:xfrm>
          <a:prstGeom prst="rect">
            <a:avLst/>
          </a:prstGeom>
        </p:spPr>
      </p:pic>
      <p:pic>
        <p:nvPicPr>
          <p:cNvPr id="16" name="Picture 15" descr="A picture containing ball, different&#10;&#10;Description automatically generated">
            <a:extLst>
              <a:ext uri="{FF2B5EF4-FFF2-40B4-BE49-F238E27FC236}">
                <a16:creationId xmlns:a16="http://schemas.microsoft.com/office/drawing/2014/main" id="{9CB0A826-91BE-4FEB-96CF-59612320AF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77" y="5947497"/>
            <a:ext cx="1684178" cy="16862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91EB75-695D-4ED0-A4F1-163027B71B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18160" y="5956352"/>
            <a:ext cx="1686207" cy="168620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119BED-70E6-4934-BF07-CFB1FD9BE57B}"/>
              </a:ext>
            </a:extLst>
          </p:cNvPr>
          <p:cNvSpPr txBox="1">
            <a:spLocks/>
          </p:cNvSpPr>
          <p:nvPr/>
        </p:nvSpPr>
        <p:spPr>
          <a:xfrm>
            <a:off x="1044700" y="8026333"/>
            <a:ext cx="16453829" cy="2817647"/>
          </a:xfrm>
          <a:prstGeom prst="rect">
            <a:avLst/>
          </a:prstGeom>
        </p:spPr>
        <p:txBody>
          <a:bodyPr vert="horz" lIns="179409" tIns="89704" rIns="179409" bIns="89704" rtlCol="0">
            <a:no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/>
              <a:t>2</a:t>
            </a:r>
            <a:r>
              <a:rPr lang="en-GB" sz="3200" b="0" baseline="30000" dirty="0"/>
              <a:t>nd</a:t>
            </a:r>
            <a:r>
              <a:rPr lang="en-GB" sz="3200" b="0" dirty="0"/>
              <a:t> Freezing Session</a:t>
            </a:r>
          </a:p>
          <a:p>
            <a:pPr lvl="1"/>
            <a:r>
              <a:rPr lang="en-GB" sz="3200" dirty="0"/>
              <a:t>If sample </a:t>
            </a:r>
            <a:r>
              <a:rPr lang="en-GB" sz="3200" b="1" dirty="0"/>
              <a:t>does not </a:t>
            </a:r>
            <a:r>
              <a:rPr lang="en-GB" sz="3200" dirty="0"/>
              <a:t>have AWI issues, what plunge time should you target?</a:t>
            </a:r>
          </a:p>
          <a:p>
            <a:pPr lvl="1"/>
            <a:r>
              <a:rPr lang="en-GB" sz="3200" dirty="0"/>
              <a:t>If sample </a:t>
            </a:r>
            <a:r>
              <a:rPr lang="en-GB" sz="3200" b="1" dirty="0"/>
              <a:t>does</a:t>
            </a:r>
            <a:r>
              <a:rPr lang="en-GB" sz="3200" dirty="0"/>
              <a:t> have AWI issues, what plunge time should you target?</a:t>
            </a:r>
          </a:p>
          <a:p>
            <a:pPr marL="2251279" lvl="2" indent="-457200">
              <a:buFont typeface="+mj-lt"/>
              <a:buAutoNum type="alphaUcPeriod"/>
            </a:pPr>
            <a:endParaRPr lang="en-GB" sz="32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191715-8CA3-4F77-AB07-869B2B75F609}"/>
              </a:ext>
            </a:extLst>
          </p:cNvPr>
          <p:cNvSpPr/>
          <p:nvPr/>
        </p:nvSpPr>
        <p:spPr>
          <a:xfrm>
            <a:off x="14118935" y="2774355"/>
            <a:ext cx="2993115" cy="525197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0FFEB-4016-41E1-8FCD-4E6EC83AF99F}"/>
              </a:ext>
            </a:extLst>
          </p:cNvPr>
          <p:cNvSpPr/>
          <p:nvPr/>
        </p:nvSpPr>
        <p:spPr>
          <a:xfrm>
            <a:off x="1836788" y="8607003"/>
            <a:ext cx="14617624" cy="64807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FA290E-550A-47F8-82EF-49ABA90F1365}"/>
              </a:ext>
            </a:extLst>
          </p:cNvPr>
          <p:cNvSpPr/>
          <p:nvPr/>
        </p:nvSpPr>
        <p:spPr>
          <a:xfrm>
            <a:off x="1836788" y="9255075"/>
            <a:ext cx="14617624" cy="648072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EB255B-6C6B-4182-B376-6461A61FDE1C}"/>
              </a:ext>
            </a:extLst>
          </p:cNvPr>
          <p:cNvSpPr/>
          <p:nvPr/>
        </p:nvSpPr>
        <p:spPr>
          <a:xfrm>
            <a:off x="8130695" y="2736846"/>
            <a:ext cx="2993115" cy="5251978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E35126-0558-4DA4-B8B5-0BF18E1D3E81}"/>
              </a:ext>
            </a:extLst>
          </p:cNvPr>
          <p:cNvSpPr/>
          <p:nvPr/>
        </p:nvSpPr>
        <p:spPr>
          <a:xfrm>
            <a:off x="11124480" y="2772464"/>
            <a:ext cx="2993115" cy="525197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55B9-884A-4912-882E-17A96CDE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Case Study #2 – 4 mg/mL sample with AWI issues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9D60727-F211-4309-B499-77B93EB1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7" y="2148756"/>
            <a:ext cx="16175363" cy="783577"/>
          </a:xfrm>
        </p:spPr>
        <p:txBody>
          <a:bodyPr>
            <a:normAutofit/>
          </a:bodyPr>
          <a:lstStyle/>
          <a:p>
            <a:r>
              <a:rPr lang="en-GB" sz="3200" b="0" dirty="0"/>
              <a:t>Results from 1</a:t>
            </a:r>
            <a:r>
              <a:rPr lang="en-GB" sz="3200" b="0" baseline="30000" dirty="0"/>
              <a:t>st</a:t>
            </a:r>
            <a:r>
              <a:rPr lang="en-GB" sz="3200" b="0" dirty="0"/>
              <a:t> Freezing Session</a:t>
            </a:r>
            <a:endParaRPr lang="en-GB" sz="2400" dirty="0"/>
          </a:p>
          <a:p>
            <a:pPr lvl="1"/>
            <a:endParaRPr lang="en-GB" sz="3200" b="0" dirty="0"/>
          </a:p>
          <a:p>
            <a:endParaRPr lang="en-GB" b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9B8B48-71DA-4ADF-869E-7D794F9202B3}"/>
              </a:ext>
            </a:extLst>
          </p:cNvPr>
          <p:cNvSpPr txBox="1">
            <a:spLocks/>
          </p:cNvSpPr>
          <p:nvPr/>
        </p:nvSpPr>
        <p:spPr>
          <a:xfrm>
            <a:off x="904497" y="8131997"/>
            <a:ext cx="17533949" cy="1584176"/>
          </a:xfrm>
          <a:prstGeom prst="rect">
            <a:avLst/>
          </a:prstGeom>
        </p:spPr>
        <p:txBody>
          <a:bodyPr vert="horz" lIns="179409" tIns="89704" rIns="179409" bIns="89704" rtlCol="0">
            <a:no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/>
              <a:t>2</a:t>
            </a:r>
            <a:r>
              <a:rPr lang="en-GB" sz="3200" b="0" baseline="30000" dirty="0"/>
              <a:t>nd</a:t>
            </a:r>
            <a:r>
              <a:rPr lang="en-GB" sz="3200" b="0" dirty="0"/>
              <a:t> Freezing Session</a:t>
            </a:r>
          </a:p>
          <a:p>
            <a:pPr lvl="1"/>
            <a:r>
              <a:rPr lang="en-GB" sz="3200" b="0" dirty="0"/>
              <a:t>What plunge time would you aim for? Why?</a:t>
            </a:r>
          </a:p>
          <a:p>
            <a:pPr lvl="1"/>
            <a:r>
              <a:rPr lang="en-GB" sz="3200" dirty="0"/>
              <a:t>W</a:t>
            </a:r>
            <a:r>
              <a:rPr lang="en-GB" sz="3200" b="0" dirty="0"/>
              <a:t>hat glow discharge time would you use for the second freezing session? Why?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2731754-3545-4FF0-ADE2-6395F2F76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27556"/>
              </p:ext>
            </p:extLst>
          </p:nvPr>
        </p:nvGraphicFramePr>
        <p:xfrm>
          <a:off x="2124820" y="2905709"/>
          <a:ext cx="14987230" cy="488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446">
                  <a:extLst>
                    <a:ext uri="{9D8B030D-6E8A-4147-A177-3AD203B41FA5}">
                      <a16:colId xmlns:a16="http://schemas.microsoft.com/office/drawing/2014/main" val="2081428541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60847836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2965779466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2331140123"/>
                    </a:ext>
                  </a:extLst>
                </a:gridCol>
                <a:gridCol w="2997446">
                  <a:extLst>
                    <a:ext uri="{9D8B030D-6E8A-4147-A177-3AD203B41FA5}">
                      <a16:colId xmlns:a16="http://schemas.microsoft.com/office/drawing/2014/main" val="2765747597"/>
                    </a:ext>
                  </a:extLst>
                </a:gridCol>
              </a:tblGrid>
              <a:tr h="870964">
                <a:tc>
                  <a:txBody>
                    <a:bodyPr/>
                    <a:lstStyle/>
                    <a:p>
                      <a:r>
                        <a:rPr lang="en-GB" sz="2400" dirty="0"/>
                        <a:t>Plunge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54ms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500ms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04899"/>
                  </a:ext>
                </a:extLst>
              </a:tr>
              <a:tr h="797882">
                <a:tc>
                  <a:txBody>
                    <a:bodyPr/>
                    <a:lstStyle/>
                    <a:p>
                      <a:r>
                        <a:rPr lang="en-GB" sz="2400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60s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50s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12mA 30s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75552"/>
                  </a:ext>
                </a:extLst>
              </a:tr>
              <a:tr h="797882">
                <a:tc>
                  <a:txBody>
                    <a:bodyPr/>
                    <a:lstStyle/>
                    <a:p>
                      <a:r>
                        <a:rPr lang="en-GB" sz="2400" dirty="0"/>
                        <a:t>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Underwicked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Overwicked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28821"/>
                  </a:ext>
                </a:extLst>
              </a:tr>
              <a:tr h="2420900">
                <a:tc>
                  <a:txBody>
                    <a:bodyPr/>
                    <a:lstStyle/>
                    <a:p>
                      <a:r>
                        <a:rPr lang="en-GB" sz="2400" dirty="0"/>
                        <a:t>Particle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 Acceptable,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 Acceptable,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   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89926"/>
                  </a:ext>
                </a:extLst>
              </a:tr>
            </a:tbl>
          </a:graphicData>
        </a:graphic>
      </p:graphicFrame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1BD5A6BD-B4B0-437F-A103-4488E8256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3492" y="5413499"/>
            <a:ext cx="457200" cy="457200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7CA1F741-300C-421E-A34B-86FA76DA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820" y="5413499"/>
            <a:ext cx="457200" cy="4572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E0841A4C-162E-4568-90A0-4B0A59DBC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18935" y="5413499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DC473-9FF2-4E04-9585-5D28DDBE4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111" y="5984691"/>
            <a:ext cx="1686207" cy="1686207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BAD3AAF-5601-4C25-9426-B6F478DD60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7548" y="5984691"/>
            <a:ext cx="1686207" cy="16862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91EB75-695D-4ED0-A4F1-163027B71B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18160" y="5984691"/>
            <a:ext cx="1686207" cy="1686207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7C553EC-F86C-4117-B72A-3C2C1F4EA5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3189" y="5944492"/>
            <a:ext cx="1686207" cy="1686207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06EC031-57C9-40FA-9717-E88C17694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377" y="5413497"/>
            <a:ext cx="457200" cy="45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005379-C920-41A0-A80F-837B589D856A}"/>
              </a:ext>
            </a:extLst>
          </p:cNvPr>
          <p:cNvSpPr/>
          <p:nvPr/>
        </p:nvSpPr>
        <p:spPr>
          <a:xfrm>
            <a:off x="1780719" y="8751019"/>
            <a:ext cx="14617624" cy="64807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776BD-D730-457C-B27C-44428EE1F75D}"/>
              </a:ext>
            </a:extLst>
          </p:cNvPr>
          <p:cNvSpPr/>
          <p:nvPr/>
        </p:nvSpPr>
        <p:spPr>
          <a:xfrm>
            <a:off x="5077150" y="2774355"/>
            <a:ext cx="2993114" cy="504056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61FAA8-FEA5-433C-B232-485841E87772}"/>
              </a:ext>
            </a:extLst>
          </p:cNvPr>
          <p:cNvSpPr/>
          <p:nvPr/>
        </p:nvSpPr>
        <p:spPr>
          <a:xfrm>
            <a:off x="8070263" y="2781926"/>
            <a:ext cx="3096343" cy="504056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4974-2A6A-4090-888C-E773B872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Key Points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8E639-930F-4D90-BBF2-F33831F7E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0" dirty="0"/>
              <a:t>Optimal sample concentration is related to both dispense-to-plunge time and specimen size</a:t>
            </a:r>
          </a:p>
          <a:p>
            <a:pPr lvl="1"/>
            <a:r>
              <a:rPr lang="en-GB" sz="3200" b="0" dirty="0"/>
              <a:t>Faster plunge times generally require higher sample concentrations</a:t>
            </a:r>
          </a:p>
          <a:p>
            <a:endParaRPr lang="en-GB" sz="3200" b="0" dirty="0"/>
          </a:p>
          <a:p>
            <a:r>
              <a:rPr lang="en-GB" sz="3200" b="0" dirty="0"/>
              <a:t>For many samples, faster plunge times can improve air-water-interface issues. But for a small number of samples, the reverse is true.</a:t>
            </a:r>
          </a:p>
          <a:p>
            <a:pPr marL="0" indent="0">
              <a:buNone/>
            </a:pPr>
            <a:endParaRPr lang="en-GB" sz="3200" b="0" dirty="0"/>
          </a:p>
          <a:p>
            <a:r>
              <a:rPr lang="en-GB" sz="3200" b="0" dirty="0"/>
              <a:t>Approaching a new sample should be done in two stages:</a:t>
            </a:r>
          </a:p>
          <a:p>
            <a:pPr lvl="1"/>
            <a:r>
              <a:rPr lang="en-GB" sz="3200" dirty="0"/>
              <a:t>Using a relatively high concentration, prepare multiple grids with various plunge times and film thicknesses. Screen to visualize particles.</a:t>
            </a:r>
          </a:p>
          <a:p>
            <a:pPr lvl="1"/>
            <a:r>
              <a:rPr lang="en-GB" sz="3200" dirty="0"/>
              <a:t>Choose an appropriate concentration, target plunge time, and film thickness to prepare grids. Be stringent in grid acceptance.</a:t>
            </a:r>
          </a:p>
          <a:p>
            <a:pPr marL="897039" lvl="1" indent="0">
              <a:buNone/>
            </a:pPr>
            <a:endParaRPr lang="en-GB" sz="3200" b="0" dirty="0"/>
          </a:p>
          <a:p>
            <a:r>
              <a:rPr lang="en-GB" sz="3200" b="0" dirty="0"/>
              <a:t>Glow discharge can be used to control wicking:</a:t>
            </a:r>
          </a:p>
          <a:p>
            <a:pPr lvl="1"/>
            <a:r>
              <a:rPr lang="en-GB" sz="3200" dirty="0"/>
              <a:t>When increasing sample concentration, more or stronger glow discharge will be needed to get to the same plunge times.</a:t>
            </a:r>
          </a:p>
          <a:p>
            <a:pPr lvl="1"/>
            <a:r>
              <a:rPr lang="en-GB" sz="3200" b="0" dirty="0"/>
              <a:t>When shifting to faster plunge times (holding sample concentration constant), more or stronger glow discharge will be needed.</a:t>
            </a:r>
          </a:p>
          <a:p>
            <a:endParaRPr lang="en-GB" sz="3200" b="0" dirty="0"/>
          </a:p>
          <a:p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224166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E2B2-ECB7-405D-8DAE-7F505BFF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BC880-33EF-4A47-BEDC-85060DF2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198292"/>
            <a:ext cx="18505488" cy="7904208"/>
          </a:xfrm>
        </p:spPr>
        <p:txBody>
          <a:bodyPr>
            <a:normAutofit fontScale="25000" lnSpcReduction="20000"/>
          </a:bodyPr>
          <a:lstStyle/>
          <a:p>
            <a:pPr lvl="1"/>
            <a:endParaRPr lang="en-GB" sz="5900" dirty="0"/>
          </a:p>
          <a:p>
            <a:r>
              <a:rPr lang="en-GB" sz="9600" dirty="0"/>
              <a:t>When sample concentration increases and the same amount of glow discharge is applied to a grid, plunge time is expected to: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Increase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Decrease</a:t>
            </a:r>
          </a:p>
          <a:p>
            <a:endParaRPr lang="en-GB" sz="9600" dirty="0"/>
          </a:p>
          <a:p>
            <a:r>
              <a:rPr lang="en-GB" sz="9600" dirty="0"/>
              <a:t>With faster plunge times, particle density on micrographs is expected to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Increase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Decrease</a:t>
            </a:r>
          </a:p>
          <a:p>
            <a:endParaRPr lang="en-GB" sz="9600" dirty="0"/>
          </a:p>
          <a:p>
            <a:r>
              <a:rPr lang="en-GB" sz="9600" dirty="0"/>
              <a:t>What parameters can be changed to adjust ice thickness when holding plunge time constant during freezing?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Dispenser amplitude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Plunge offset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Glow discharge time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Glow discharge current</a:t>
            </a:r>
          </a:p>
          <a:p>
            <a:pPr marL="897039" lvl="1" indent="0">
              <a:buNone/>
            </a:pPr>
            <a:endParaRPr lang="en-GB" sz="9600" dirty="0"/>
          </a:p>
          <a:p>
            <a:r>
              <a:rPr lang="en-GB" sz="9600" dirty="0"/>
              <a:t>Which of the following factors should be taken into consideration when choosing a particular plunge time?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Sample concentration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Sample size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Sample susceptibility to denaturation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Sample susceptibility to preferred orientation</a:t>
            </a:r>
          </a:p>
          <a:p>
            <a:pPr lvl="1">
              <a:buFont typeface="+mj-lt"/>
              <a:buAutoNum type="alphaUcPeriod"/>
            </a:pPr>
            <a:r>
              <a:rPr lang="en-GB" sz="9600" dirty="0"/>
              <a:t>All of the above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4DB274-12B6-423C-AAF8-A68980E11B95}"/>
              </a:ext>
            </a:extLst>
          </p:cNvPr>
          <p:cNvSpPr/>
          <p:nvPr/>
        </p:nvSpPr>
        <p:spPr>
          <a:xfrm>
            <a:off x="1692772" y="3134395"/>
            <a:ext cx="2736304" cy="43204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DDB2F-4F61-4E63-BA42-78E8C98D5BD8}"/>
              </a:ext>
            </a:extLst>
          </p:cNvPr>
          <p:cNvSpPr/>
          <p:nvPr/>
        </p:nvSpPr>
        <p:spPr>
          <a:xfrm>
            <a:off x="1703210" y="4934595"/>
            <a:ext cx="2736304" cy="43204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2BE71-BD57-446A-AADE-AE2C78EDDBB3}"/>
              </a:ext>
            </a:extLst>
          </p:cNvPr>
          <p:cNvSpPr/>
          <p:nvPr/>
        </p:nvSpPr>
        <p:spPr>
          <a:xfrm>
            <a:off x="1725694" y="6734795"/>
            <a:ext cx="3999526" cy="43204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454EC-67CA-48D5-803F-0B01D18B70E5}"/>
              </a:ext>
            </a:extLst>
          </p:cNvPr>
          <p:cNvSpPr/>
          <p:nvPr/>
        </p:nvSpPr>
        <p:spPr>
          <a:xfrm>
            <a:off x="1725694" y="7114245"/>
            <a:ext cx="3999526" cy="43204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86207-76D7-4DFB-96FE-7453D1D58C8F}"/>
              </a:ext>
            </a:extLst>
          </p:cNvPr>
          <p:cNvSpPr/>
          <p:nvPr/>
        </p:nvSpPr>
        <p:spPr>
          <a:xfrm>
            <a:off x="1703210" y="9687123"/>
            <a:ext cx="3999526" cy="43204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Concentration vs Dispense-to-Plunge Time &amp; Specimen Size</a:t>
            </a:r>
            <a:endParaRPr lang="en-GB" sz="4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208B7D8-7002-492F-A3AB-E2B478055F65}"/>
              </a:ext>
            </a:extLst>
          </p:cNvPr>
          <p:cNvSpPr txBox="1">
            <a:spLocks/>
          </p:cNvSpPr>
          <p:nvPr/>
        </p:nvSpPr>
        <p:spPr>
          <a:xfrm>
            <a:off x="701365" y="2774355"/>
            <a:ext cx="17421535" cy="8108368"/>
          </a:xfrm>
          <a:prstGeom prst="rect">
            <a:avLst/>
          </a:prstGeom>
        </p:spPr>
        <p:txBody>
          <a:bodyPr vert="horz" lIns="179409" tIns="89704" rIns="179409" bIns="89704" rtlCol="0" anchor="t">
            <a:norm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2465" indent="-672465"/>
            <a:r>
              <a:rPr lang="en-GB" sz="3200" b="0" dirty="0"/>
              <a:t>Concentration is related to plunge time:</a:t>
            </a:r>
            <a:endParaRPr lang="en-US" dirty="0">
              <a:cs typeface="Arial"/>
            </a:endParaRPr>
          </a:p>
          <a:p>
            <a:pPr marL="672465" indent="-672465"/>
            <a:endParaRPr lang="en-GB" sz="3200" b="0" dirty="0">
              <a:cs typeface="Arial"/>
            </a:endParaRPr>
          </a:p>
          <a:p>
            <a:pPr marL="672465" indent="-672465"/>
            <a:endParaRPr lang="en-GB" sz="3200" b="0" dirty="0">
              <a:cs typeface="Arial"/>
            </a:endParaRPr>
          </a:p>
          <a:p>
            <a:pPr marL="672465" indent="-672465"/>
            <a:endParaRPr lang="en-GB" sz="3200" b="0" dirty="0">
              <a:cs typeface="Arial"/>
            </a:endParaRPr>
          </a:p>
          <a:p>
            <a:pPr marL="672465" indent="-672465"/>
            <a:r>
              <a:rPr lang="en-GB" sz="3200" b="0" dirty="0"/>
              <a:t>Concentration is related to specimen size:</a:t>
            </a:r>
            <a:endParaRPr lang="en-GB" sz="3200" b="0" dirty="0">
              <a:cs typeface="Arial"/>
            </a:endParaRPr>
          </a:p>
          <a:p>
            <a:pPr marL="672465" indent="-672465"/>
            <a:endParaRPr lang="en-GB" sz="3200" b="0" dirty="0">
              <a:cs typeface="Arial"/>
            </a:endParaRPr>
          </a:p>
          <a:p>
            <a:pPr marL="672465" indent="-672465"/>
            <a:endParaRPr lang="en-GB" sz="3200" b="0" dirty="0">
              <a:cs typeface="Arial"/>
            </a:endParaRPr>
          </a:p>
          <a:p>
            <a:pPr marL="672465" indent="-672465"/>
            <a:endParaRPr lang="en-GB" sz="3200" b="0" dirty="0">
              <a:cs typeface="Arial"/>
            </a:endParaRPr>
          </a:p>
          <a:p>
            <a:pPr marL="672465" indent="-672465"/>
            <a:r>
              <a:rPr lang="en-GB" sz="3200" b="0" dirty="0"/>
              <a:t>Major improvements in air-water-interface issues (denaturation/preferred orientation) with shorter plunge time!</a:t>
            </a:r>
            <a:endParaRPr lang="en-GB" sz="3200" b="0" dirty="0">
              <a:cs typeface="Arial"/>
            </a:endParaRPr>
          </a:p>
          <a:p>
            <a:pPr marL="672465" indent="-672465"/>
            <a:endParaRPr lang="en-GB" sz="3200" b="0" dirty="0"/>
          </a:p>
          <a:p>
            <a:pPr marL="672465" indent="-672465"/>
            <a:r>
              <a:rPr lang="en-GB" sz="3200" b="0" dirty="0"/>
              <a:t>Ice thickness still plays a role – but can be identified during freezing rather than imaging</a:t>
            </a:r>
            <a:endParaRPr lang="en-GB" sz="3200" b="0" dirty="0">
              <a:cs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EE5DB0-4D02-4AA3-90DB-69DA72B5E9C0}"/>
              </a:ext>
            </a:extLst>
          </p:cNvPr>
          <p:cNvGrpSpPr/>
          <p:nvPr/>
        </p:nvGrpSpPr>
        <p:grpSpPr>
          <a:xfrm>
            <a:off x="1548756" y="3134395"/>
            <a:ext cx="8967755" cy="1795980"/>
            <a:chOff x="1896954" y="3884776"/>
            <a:chExt cx="15121719" cy="1795980"/>
          </a:xfrm>
        </p:grpSpPr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43E5B2B0-CFFC-4244-9D59-BD5BAAC873FD}"/>
                </a:ext>
              </a:extLst>
            </p:cNvPr>
            <p:cNvSpPr/>
            <p:nvPr/>
          </p:nvSpPr>
          <p:spPr>
            <a:xfrm flipH="1">
              <a:off x="1968500" y="3884776"/>
              <a:ext cx="15050173" cy="127276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8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7E86CE-5BA6-44CD-A155-EA45DAC492BA}"/>
                </a:ext>
              </a:extLst>
            </p:cNvPr>
            <p:cNvSpPr txBox="1"/>
            <p:nvPr/>
          </p:nvSpPr>
          <p:spPr>
            <a:xfrm>
              <a:off x="7636900" y="4587871"/>
              <a:ext cx="36647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Protein Concentration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D10930-874F-4AE7-A3C0-7064FAD9FF0B}"/>
                </a:ext>
              </a:extLst>
            </p:cNvPr>
            <p:cNvSpPr txBox="1"/>
            <p:nvPr/>
          </p:nvSpPr>
          <p:spPr>
            <a:xfrm>
              <a:off x="15006515" y="5157536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GB" sz="2800" dirty="0" err="1"/>
                <a:t>horter</a:t>
              </a:r>
              <a:endParaRPr lang="en-GB" sz="2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1F9DFD-957C-4220-96E2-790A26B8C083}"/>
                </a:ext>
              </a:extLst>
            </p:cNvPr>
            <p:cNvSpPr txBox="1"/>
            <p:nvPr/>
          </p:nvSpPr>
          <p:spPr>
            <a:xfrm>
              <a:off x="1896954" y="5157536"/>
              <a:ext cx="13067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Longer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5574B4-0F4F-46D4-A0E1-1C0D9EF1E0D3}"/>
              </a:ext>
            </a:extLst>
          </p:cNvPr>
          <p:cNvGrpSpPr/>
          <p:nvPr/>
        </p:nvGrpSpPr>
        <p:grpSpPr>
          <a:xfrm>
            <a:off x="1549826" y="5478425"/>
            <a:ext cx="8967754" cy="1795980"/>
            <a:chOff x="1825408" y="6151815"/>
            <a:chExt cx="15121719" cy="1795980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2F2356F9-B33F-42E1-9FA9-F07EF0EEF8BF}"/>
                </a:ext>
              </a:extLst>
            </p:cNvPr>
            <p:cNvSpPr/>
            <p:nvPr/>
          </p:nvSpPr>
          <p:spPr>
            <a:xfrm flipH="1">
              <a:off x="1896954" y="6151815"/>
              <a:ext cx="15050173" cy="1272760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78029-C5DF-4343-9E3F-AD04F04AB7B6}"/>
                </a:ext>
              </a:extLst>
            </p:cNvPr>
            <p:cNvSpPr txBox="1"/>
            <p:nvPr/>
          </p:nvSpPr>
          <p:spPr>
            <a:xfrm>
              <a:off x="7565354" y="6854910"/>
              <a:ext cx="36647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Protein Concentration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1A7F4D-51FA-4FDC-B71E-B3552246DEF3}"/>
                </a:ext>
              </a:extLst>
            </p:cNvPr>
            <p:cNvSpPr txBox="1"/>
            <p:nvPr/>
          </p:nvSpPr>
          <p:spPr>
            <a:xfrm>
              <a:off x="14811744" y="7424575"/>
              <a:ext cx="2134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Larger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B316A3-3004-46FD-AFA8-FF5AB6CBBED8}"/>
                </a:ext>
              </a:extLst>
            </p:cNvPr>
            <p:cNvSpPr txBox="1"/>
            <p:nvPr/>
          </p:nvSpPr>
          <p:spPr>
            <a:xfrm>
              <a:off x="1825408" y="7424575"/>
              <a:ext cx="140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Smaller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0A6BF4D-9CC1-4816-868C-65CADEA58E8C}"/>
              </a:ext>
            </a:extLst>
          </p:cNvPr>
          <p:cNvSpPr txBox="1"/>
          <p:nvPr/>
        </p:nvSpPr>
        <p:spPr>
          <a:xfrm flipH="1">
            <a:off x="10809103" y="2983410"/>
            <a:ext cx="6290985" cy="1708160"/>
          </a:xfrm>
          <a:prstGeom prst="rect">
            <a:avLst/>
          </a:prstGeom>
          <a:noFill/>
          <a:ln>
            <a:solidFill>
              <a:srgbClr val="D70F7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Shorter dispense-to-plunge time requires higher concentration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C5A77-CB60-4191-97EC-4519DA0224EF}"/>
              </a:ext>
            </a:extLst>
          </p:cNvPr>
          <p:cNvSpPr txBox="1"/>
          <p:nvPr/>
        </p:nvSpPr>
        <p:spPr>
          <a:xfrm flipH="1">
            <a:off x="10809103" y="5601385"/>
            <a:ext cx="6290985" cy="11695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Larger samples require higher concentration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Shorter dispense-to-plunge time requires more concentrated sample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101886-0FAF-4386-BA2B-48D2B1F5C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36252"/>
              </p:ext>
            </p:extLst>
          </p:nvPr>
        </p:nvGraphicFramePr>
        <p:xfrm>
          <a:off x="1116708" y="2486323"/>
          <a:ext cx="11093414" cy="6912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428">
                  <a:extLst>
                    <a:ext uri="{9D8B030D-6E8A-4147-A177-3AD203B41FA5}">
                      <a16:colId xmlns:a16="http://schemas.microsoft.com/office/drawing/2014/main" val="389430341"/>
                    </a:ext>
                  </a:extLst>
                </a:gridCol>
                <a:gridCol w="3393252">
                  <a:extLst>
                    <a:ext uri="{9D8B030D-6E8A-4147-A177-3AD203B41FA5}">
                      <a16:colId xmlns:a16="http://schemas.microsoft.com/office/drawing/2014/main" val="198821798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678755759"/>
                    </a:ext>
                  </a:extLst>
                </a:gridCol>
                <a:gridCol w="2596470">
                  <a:extLst>
                    <a:ext uri="{9D8B030D-6E8A-4147-A177-3AD203B41FA5}">
                      <a16:colId xmlns:a16="http://schemas.microsoft.com/office/drawing/2014/main" val="407499158"/>
                    </a:ext>
                  </a:extLst>
                </a:gridCol>
              </a:tblGrid>
              <a:tr h="2634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Plunging method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solidFill>
                      <a:srgbClr val="E53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Dispense-to-Plunge time (</a:t>
                      </a:r>
                      <a:r>
                        <a:rPr lang="en-US" sz="2600" b="0" dirty="0" err="1">
                          <a:effectLst/>
                        </a:rPr>
                        <a:t>ms</a:t>
                      </a:r>
                      <a:r>
                        <a:rPr lang="en-US" sz="2600" b="0" dirty="0">
                          <a:effectLst/>
                        </a:rPr>
                        <a:t>)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Protein concentration (mg/mL)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Particles per micrograph (observed)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3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78111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</a:rPr>
                        <a:t>Vitrobot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3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n/a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0.5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208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66188"/>
                  </a:ext>
                </a:extLst>
              </a:tr>
              <a:tr h="52937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chameleon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78" marR="119678" marT="59839" marB="5983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3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619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1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175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492662"/>
                  </a:ext>
                </a:extLst>
              </a:tr>
              <a:tr h="5293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390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1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269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95967"/>
                  </a:ext>
                </a:extLst>
              </a:tr>
              <a:tr h="5293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150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1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74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08690"/>
                  </a:ext>
                </a:extLst>
              </a:tr>
              <a:tr h="1080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54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4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71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01274"/>
                  </a:ext>
                </a:extLst>
              </a:tr>
              <a:tr h="1080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</a:rPr>
                        <a:t>54</a:t>
                      </a:r>
                      <a:endParaRPr lang="en-GB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6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95</a:t>
                      </a:r>
                      <a:endParaRPr lang="en-GB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19" marR="1038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3054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579ADE7-3AB8-4074-B56F-4B38F019628A}"/>
              </a:ext>
            </a:extLst>
          </p:cNvPr>
          <p:cNvSpPr/>
          <p:nvPr/>
        </p:nvSpPr>
        <p:spPr>
          <a:xfrm>
            <a:off x="1908796" y="10730566"/>
            <a:ext cx="1503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/>
              <a:t>Talya Levitz</a:t>
            </a:r>
            <a:r>
              <a:rPr lang="en-GB" sz="2800" dirty="0"/>
              <a:t>, Sheena Vasquez, Ed Brignole, Cathy Drennan at MIT Department of Biology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A0E91F-4E96-4190-8C54-59240367CC51}"/>
              </a:ext>
            </a:extLst>
          </p:cNvPr>
          <p:cNvGrpSpPr/>
          <p:nvPr/>
        </p:nvGrpSpPr>
        <p:grpSpPr>
          <a:xfrm>
            <a:off x="12349956" y="4430539"/>
            <a:ext cx="6552728" cy="2246769"/>
            <a:chOff x="12349956" y="4430539"/>
            <a:chExt cx="6552728" cy="2246769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7C4012A4-9FE7-41C7-A5A6-24315E5AEADF}"/>
                </a:ext>
              </a:extLst>
            </p:cNvPr>
            <p:cNvSpPr/>
            <p:nvPr/>
          </p:nvSpPr>
          <p:spPr>
            <a:xfrm>
              <a:off x="12349956" y="5894372"/>
              <a:ext cx="1368152" cy="523220"/>
            </a:xfrm>
            <a:prstGeom prst="leftArrow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88A549-0D5E-4579-B637-AF9535C0B146}"/>
                </a:ext>
              </a:extLst>
            </p:cNvPr>
            <p:cNvSpPr txBox="1"/>
            <p:nvPr/>
          </p:nvSpPr>
          <p:spPr>
            <a:xfrm>
              <a:off x="13718108" y="4430539"/>
              <a:ext cx="5184576" cy="224676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Moderate wicking samples require 2x – 3x concentration compared to blotting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77F897-C133-4D4A-8AD8-D40ECA341FDD}"/>
              </a:ext>
            </a:extLst>
          </p:cNvPr>
          <p:cNvGrpSpPr/>
          <p:nvPr/>
        </p:nvGrpSpPr>
        <p:grpSpPr>
          <a:xfrm>
            <a:off x="12421964" y="7742907"/>
            <a:ext cx="6552728" cy="2246769"/>
            <a:chOff x="12421964" y="7742907"/>
            <a:chExt cx="6552728" cy="2246769"/>
          </a:xfrm>
        </p:grpSpPr>
        <p:sp>
          <p:nvSpPr>
            <p:cNvPr id="3" name="Arrow: Left 2">
              <a:extLst>
                <a:ext uri="{FF2B5EF4-FFF2-40B4-BE49-F238E27FC236}">
                  <a16:creationId xmlns:a16="http://schemas.microsoft.com/office/drawing/2014/main" id="{59886F0B-B1D2-4C89-A5E3-FD17FFBF1C85}"/>
                </a:ext>
              </a:extLst>
            </p:cNvPr>
            <p:cNvSpPr/>
            <p:nvPr/>
          </p:nvSpPr>
          <p:spPr>
            <a:xfrm>
              <a:off x="12421964" y="8030939"/>
              <a:ext cx="1368152" cy="523220"/>
            </a:xfrm>
            <a:prstGeom prst="leftArrow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F6835-01A2-4BE7-A7AF-C97E3420A2E9}"/>
                </a:ext>
              </a:extLst>
            </p:cNvPr>
            <p:cNvSpPr txBox="1"/>
            <p:nvPr/>
          </p:nvSpPr>
          <p:spPr>
            <a:xfrm>
              <a:off x="13790116" y="7742907"/>
              <a:ext cx="5184576" cy="224676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Faster wicking samples require 6x – 10x concentration compared to blotting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1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47" y="758825"/>
            <a:ext cx="16981116" cy="1295400"/>
          </a:xfrm>
        </p:spPr>
        <p:txBody>
          <a:bodyPr>
            <a:normAutofit/>
          </a:bodyPr>
          <a:lstStyle/>
          <a:p>
            <a:r>
              <a:rPr lang="en-US" sz="4000" dirty="0"/>
              <a:t>Shorter dispense-to-plunge time impact on denaturation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9ADE7-3AB8-4074-B56F-4B38F019628A}"/>
              </a:ext>
            </a:extLst>
          </p:cNvPr>
          <p:cNvSpPr/>
          <p:nvPr/>
        </p:nvSpPr>
        <p:spPr>
          <a:xfrm>
            <a:off x="2737021" y="8352980"/>
            <a:ext cx="1503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/>
              <a:t>Talya Levitz</a:t>
            </a:r>
            <a:r>
              <a:rPr lang="en-GB" sz="2800" dirty="0"/>
              <a:t>, Sheena Vasquez, Ed Brignole, Cathy Drennan at MIT Department of Biology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17AFB5-3DF0-4C77-83DA-DDBA732409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07" y="3854475"/>
            <a:ext cx="20159729" cy="4585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FEB197-32D7-4885-8BFA-AB54BFC07573}"/>
              </a:ext>
            </a:extLst>
          </p:cNvPr>
          <p:cNvSpPr/>
          <p:nvPr/>
        </p:nvSpPr>
        <p:spPr>
          <a:xfrm>
            <a:off x="4719619" y="5210035"/>
            <a:ext cx="804680" cy="8046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45DB5-1E67-46F8-9BAD-6ED833695407}"/>
              </a:ext>
            </a:extLst>
          </p:cNvPr>
          <p:cNvSpPr/>
          <p:nvPr/>
        </p:nvSpPr>
        <p:spPr>
          <a:xfrm>
            <a:off x="9048234" y="5212310"/>
            <a:ext cx="804680" cy="8046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2A701-4746-4D85-BC31-A1ED6627B600}"/>
              </a:ext>
            </a:extLst>
          </p:cNvPr>
          <p:cNvSpPr/>
          <p:nvPr/>
        </p:nvSpPr>
        <p:spPr>
          <a:xfrm>
            <a:off x="9935339" y="5212310"/>
            <a:ext cx="804680" cy="8046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6AA150-9FEF-4D63-8A0E-251F21238A6C}"/>
              </a:ext>
            </a:extLst>
          </p:cNvPr>
          <p:cNvSpPr/>
          <p:nvPr/>
        </p:nvSpPr>
        <p:spPr>
          <a:xfrm>
            <a:off x="12487469" y="4325205"/>
            <a:ext cx="804680" cy="8046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805F56-4325-454E-BCBA-5EC8A2772D16}"/>
              </a:ext>
            </a:extLst>
          </p:cNvPr>
          <p:cNvSpPr/>
          <p:nvPr/>
        </p:nvSpPr>
        <p:spPr>
          <a:xfrm>
            <a:off x="10767852" y="4311557"/>
            <a:ext cx="804680" cy="8046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848C22-037A-4FD2-AEA9-E24A9593114D}"/>
              </a:ext>
            </a:extLst>
          </p:cNvPr>
          <p:cNvSpPr/>
          <p:nvPr/>
        </p:nvSpPr>
        <p:spPr>
          <a:xfrm>
            <a:off x="17714562" y="5198662"/>
            <a:ext cx="804680" cy="80468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2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Shorter dispense-to-plunge time impact on denaturation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59" y="2093651"/>
            <a:ext cx="7684245" cy="1524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Higher percentage of picked particles from chameleon grid included in final reconstruction</a:t>
            </a:r>
          </a:p>
          <a:p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9ADE7-3AB8-4074-B56F-4B38F019628A}"/>
              </a:ext>
            </a:extLst>
          </p:cNvPr>
          <p:cNvSpPr/>
          <p:nvPr/>
        </p:nvSpPr>
        <p:spPr>
          <a:xfrm>
            <a:off x="1908796" y="10730566"/>
            <a:ext cx="1503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/>
              <a:t>Talya Levitz</a:t>
            </a:r>
            <a:r>
              <a:rPr lang="en-GB" sz="2800" dirty="0"/>
              <a:t>, Sheena Vasquez, Ed Brignole, Cathy Drennan at MIT Department of Biology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F9F26C-5D0F-48E5-A0E0-7F0D77B6552A}"/>
              </a:ext>
            </a:extLst>
          </p:cNvPr>
          <p:cNvGrpSpPr>
            <a:grpSpLocks noChangeAspect="1"/>
          </p:cNvGrpSpPr>
          <p:nvPr/>
        </p:nvGrpSpPr>
        <p:grpSpPr>
          <a:xfrm>
            <a:off x="11748197" y="3523049"/>
            <a:ext cx="5897790" cy="6516530"/>
            <a:chOff x="33757939" y="16940363"/>
            <a:chExt cx="5890923" cy="65089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160CC3-13B5-40D4-9A25-B85F909C98B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768853" y="20115021"/>
              <a:ext cx="5880009" cy="33342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2DC79B-F67D-42F9-8308-68EA51AB39C1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757939" y="16940363"/>
              <a:ext cx="5880009" cy="317465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F4347F-DD8E-4C3B-9540-A67E35CE2345}"/>
              </a:ext>
            </a:extLst>
          </p:cNvPr>
          <p:cNvGrpSpPr>
            <a:grpSpLocks noChangeAspect="1"/>
          </p:cNvGrpSpPr>
          <p:nvPr/>
        </p:nvGrpSpPr>
        <p:grpSpPr>
          <a:xfrm>
            <a:off x="1788572" y="3494479"/>
            <a:ext cx="5425023" cy="6815576"/>
            <a:chOff x="34375593" y="8473366"/>
            <a:chExt cx="3688774" cy="463428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74ADC5F-BA9A-476A-BB38-25ADD5CAE053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75593" y="8473366"/>
              <a:ext cx="3688774" cy="463428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FBF43E-EAA0-4C31-9FA2-2AB2E3AF9E5E}"/>
                </a:ext>
              </a:extLst>
            </p:cNvPr>
            <p:cNvSpPr/>
            <p:nvPr/>
          </p:nvSpPr>
          <p:spPr>
            <a:xfrm>
              <a:off x="34508005" y="8492792"/>
              <a:ext cx="449670" cy="509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14531BF-5D60-4035-92A6-55481D5B4C54}"/>
              </a:ext>
            </a:extLst>
          </p:cNvPr>
          <p:cNvSpPr txBox="1">
            <a:spLocks/>
          </p:cNvSpPr>
          <p:nvPr/>
        </p:nvSpPr>
        <p:spPr>
          <a:xfrm>
            <a:off x="11381403" y="2093651"/>
            <a:ext cx="6620449" cy="1445381"/>
          </a:xfrm>
          <a:prstGeom prst="rect">
            <a:avLst/>
          </a:prstGeom>
        </p:spPr>
        <p:txBody>
          <a:bodyPr vert="horz" lIns="179409" tIns="89704" rIns="179409" bIns="89704" rtlCol="0">
            <a:norm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Chameleon grids achieve higher resolution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92536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68" y="740274"/>
            <a:ext cx="16601969" cy="1295400"/>
          </a:xfrm>
        </p:spPr>
        <p:txBody>
          <a:bodyPr>
            <a:normAutofit/>
          </a:bodyPr>
          <a:lstStyle/>
          <a:p>
            <a:r>
              <a:rPr lang="en-US" sz="4000" dirty="0"/>
              <a:t>Shorter dispense-to-plunge time impact on denaturation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9ADE7-3AB8-4074-B56F-4B38F019628A}"/>
              </a:ext>
            </a:extLst>
          </p:cNvPr>
          <p:cNvSpPr/>
          <p:nvPr/>
        </p:nvSpPr>
        <p:spPr>
          <a:xfrm>
            <a:off x="1951292" y="9973779"/>
            <a:ext cx="15032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Liang, W. </a:t>
            </a:r>
            <a:r>
              <a:rPr lang="en-GB" sz="2400" i="1" dirty="0"/>
              <a:t>et al.</a:t>
            </a:r>
            <a:r>
              <a:rPr lang="en-GB" sz="2400" dirty="0"/>
              <a:t> </a:t>
            </a:r>
            <a:r>
              <a:rPr lang="en-GB" sz="2400" i="1" dirty="0"/>
              <a:t>Structural basis for the mechanisms of human </a:t>
            </a:r>
            <a:r>
              <a:rPr lang="en-GB" sz="2400" i="1" dirty="0" err="1"/>
              <a:t>presequence</a:t>
            </a:r>
            <a:r>
              <a:rPr lang="en-GB" sz="2400" i="1" dirty="0"/>
              <a:t> protease conformational switch and substrate recognition</a:t>
            </a:r>
            <a:r>
              <a:rPr lang="en-GB" sz="2400" dirty="0"/>
              <a:t>. </a:t>
            </a:r>
            <a:r>
              <a:rPr lang="en-GB" sz="2400" dirty="0">
                <a:hlinkClick r:id="rId2"/>
              </a:rPr>
              <a:t>https://www.researchsquare.com/article/rs-63850/v1</a:t>
            </a:r>
            <a:r>
              <a:rPr lang="en-GB" sz="2400" dirty="0"/>
              <a:t> (2020) doi:</a:t>
            </a:r>
            <a:r>
              <a:rPr lang="en-GB" sz="2400" dirty="0">
                <a:hlinkClick r:id="rId3"/>
              </a:rPr>
              <a:t>10.21203/rs.3.rs-63850/v1</a:t>
            </a:r>
            <a:r>
              <a:rPr lang="en-GB" sz="2400" dirty="0"/>
              <a:t>.</a:t>
            </a:r>
            <a:endParaRPr lang="en-GB" sz="2400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A8ED4-B396-42D6-92A5-16F6DF584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1720" b="37437"/>
          <a:stretch/>
        </p:blipFill>
        <p:spPr>
          <a:xfrm>
            <a:off x="39157" y="1978779"/>
            <a:ext cx="6752003" cy="700337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B4ED09C-70C8-4483-9263-CA2B3EE4CCD3}"/>
              </a:ext>
            </a:extLst>
          </p:cNvPr>
          <p:cNvSpPr txBox="1"/>
          <p:nvPr/>
        </p:nvSpPr>
        <p:spPr>
          <a:xfrm>
            <a:off x="9216630" y="2774355"/>
            <a:ext cx="778677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040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07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111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815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519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2238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79276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6316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“Our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cryoET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analysis reveals that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, a 117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kDa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, monomeric enzyme with homologous 55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kDa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N- and C-domains </a:t>
            </a:r>
            <a:r>
              <a:rPr lang="en-GB" sz="2800" b="1" i="0" u="none" strike="noStrike" baseline="0" dirty="0">
                <a:solidFill>
                  <a:schemeClr val="accent4"/>
                </a:solidFill>
                <a:latin typeface="Roboto-Regular"/>
              </a:rPr>
              <a:t>preferentially absorbed to the air-water interface</a:t>
            </a:r>
            <a:r>
              <a:rPr lang="en-GB" sz="2800" b="0" i="0" u="none" strike="noStrike" baseline="0" dirty="0">
                <a:solidFill>
                  <a:schemeClr val="accent4"/>
                </a:solidFill>
                <a:latin typeface="Roboto-Regular"/>
              </a:rPr>
              <a:t>. </a:t>
            </a:r>
          </a:p>
          <a:p>
            <a:pPr algn="l"/>
            <a:endParaRPr lang="en-GB" sz="2800" dirty="0">
              <a:solidFill>
                <a:srgbClr val="4A4A4A"/>
              </a:solidFill>
              <a:latin typeface="Roboto-Regular"/>
            </a:endParaRPr>
          </a:p>
          <a:p>
            <a:pPr algn="l"/>
            <a:r>
              <a:rPr lang="en-GB" sz="2800" b="1" i="0" u="none" strike="noStrike" baseline="0" dirty="0">
                <a:solidFill>
                  <a:schemeClr val="accent4"/>
                </a:solidFill>
                <a:latin typeface="Roboto-Regular"/>
              </a:rPr>
              <a:t>Such exposure likely caused preferential denaturation of the </a:t>
            </a:r>
            <a:r>
              <a:rPr lang="en-GB" sz="2800" b="1" i="0" u="none" strike="noStrike" baseline="0" dirty="0" err="1">
                <a:solidFill>
                  <a:schemeClr val="accent4"/>
                </a:solidFill>
                <a:latin typeface="Roboto-Regular"/>
              </a:rPr>
              <a:t>PreP</a:t>
            </a:r>
            <a:r>
              <a:rPr lang="en-GB" sz="2800" b="1" i="0" u="none" strike="noStrike" baseline="0" dirty="0">
                <a:solidFill>
                  <a:schemeClr val="accent4"/>
                </a:solidFill>
                <a:latin typeface="Roboto-Regular"/>
              </a:rPr>
              <a:t>-C domain. </a:t>
            </a:r>
          </a:p>
          <a:p>
            <a:pPr algn="l"/>
            <a:endParaRPr lang="en-GB" sz="2800" dirty="0">
              <a:solidFill>
                <a:srgbClr val="4A4A4A"/>
              </a:solidFill>
              <a:latin typeface="Roboto-Regular"/>
            </a:endParaRPr>
          </a:p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Attempts in identifying better buffers using differential scanning </a:t>
            </a:r>
            <a:r>
              <a:rPr lang="en-GB" sz="2800" dirty="0">
                <a:solidFill>
                  <a:srgbClr val="4A4A4A"/>
                </a:solidFill>
                <a:latin typeface="Roboto-Regular"/>
              </a:rPr>
              <a:t>fluorimetry (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DSF), adding substrate, e.g.,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Abeta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to lock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in the closed state, or altering the grid properties, e.g., grid with hydrophilized graphene, </a:t>
            </a:r>
            <a:r>
              <a:rPr lang="en-GB" sz="2800" b="1" i="0" u="none" strike="noStrike" baseline="0" dirty="0">
                <a:solidFill>
                  <a:schemeClr val="accent4"/>
                </a:solidFill>
                <a:latin typeface="Roboto-Regular"/>
              </a:rPr>
              <a:t>all failed to properly vitrify </a:t>
            </a:r>
            <a:r>
              <a:rPr lang="en-GB" sz="2800" b="1" i="0" u="none" strike="noStrike" baseline="0" dirty="0" err="1">
                <a:solidFill>
                  <a:schemeClr val="accent4"/>
                </a:solidFill>
                <a:latin typeface="Roboto-Regular"/>
              </a:rPr>
              <a:t>PreP</a:t>
            </a:r>
            <a:r>
              <a:rPr lang="en-GB" sz="2800" b="1" i="0" u="none" strike="noStrike" baseline="0" dirty="0">
                <a:solidFill>
                  <a:srgbClr val="4A4A4A"/>
                </a:solidFill>
                <a:latin typeface="Roboto-Regular"/>
              </a:rPr>
              <a:t> 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(data not shown)</a:t>
            </a:r>
            <a:r>
              <a:rPr lang="en-GB" sz="1600" b="0" i="0" u="none" strike="noStrike" baseline="0" dirty="0">
                <a:solidFill>
                  <a:srgbClr val="4A4A4A"/>
                </a:solidFill>
                <a:latin typeface="Roboto-Regular"/>
              </a:rPr>
              <a:t>27,44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.”</a:t>
            </a:r>
            <a:endParaRPr lang="en-GB" sz="28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FE6F0B6-A82D-4F6D-BB5C-2A38F3D0DFB9}"/>
              </a:ext>
            </a:extLst>
          </p:cNvPr>
          <p:cNvSpPr txBox="1"/>
          <p:nvPr/>
        </p:nvSpPr>
        <p:spPr>
          <a:xfrm>
            <a:off x="6950138" y="5820033"/>
            <a:ext cx="2107514" cy="2246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040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07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111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815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519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2238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79276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6316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12% of kept particles intact</a:t>
            </a:r>
          </a:p>
        </p:txBody>
      </p:sp>
    </p:spTree>
    <p:extLst>
      <p:ext uri="{BB962C8B-B14F-4D97-AF65-F5344CB8AC3E}">
        <p14:creationId xmlns:p14="http://schemas.microsoft.com/office/powerpoint/2010/main" val="30197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Shorter dispense-to-plunge time impact on denaturation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9ADE7-3AB8-4074-B56F-4B38F019628A}"/>
              </a:ext>
            </a:extLst>
          </p:cNvPr>
          <p:cNvSpPr/>
          <p:nvPr/>
        </p:nvSpPr>
        <p:spPr>
          <a:xfrm>
            <a:off x="1951292" y="9973779"/>
            <a:ext cx="15032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Liang, W. </a:t>
            </a:r>
            <a:r>
              <a:rPr lang="en-GB" sz="2400" i="1" dirty="0"/>
              <a:t>et al.</a:t>
            </a:r>
            <a:r>
              <a:rPr lang="en-GB" sz="2400" dirty="0"/>
              <a:t> </a:t>
            </a:r>
            <a:r>
              <a:rPr lang="en-GB" sz="2400" i="1" dirty="0"/>
              <a:t>Structural basis for the mechanisms of human </a:t>
            </a:r>
            <a:r>
              <a:rPr lang="en-GB" sz="2400" i="1" dirty="0" err="1"/>
              <a:t>presequence</a:t>
            </a:r>
            <a:r>
              <a:rPr lang="en-GB" sz="2400" i="1" dirty="0"/>
              <a:t> protease conformational switch and substrate recognition</a:t>
            </a:r>
            <a:r>
              <a:rPr lang="en-GB" sz="2400" dirty="0"/>
              <a:t>. </a:t>
            </a:r>
            <a:r>
              <a:rPr lang="en-GB" sz="2400" dirty="0">
                <a:hlinkClick r:id="rId2"/>
              </a:rPr>
              <a:t>https://www.researchsquare.com/article/rs-63850/v1</a:t>
            </a:r>
            <a:r>
              <a:rPr lang="en-GB" sz="2400" dirty="0"/>
              <a:t> (2020) doi:</a:t>
            </a:r>
            <a:r>
              <a:rPr lang="en-GB" sz="2400" dirty="0">
                <a:hlinkClick r:id="rId3"/>
              </a:rPr>
              <a:t>10.21203/rs.3.rs-63850/v1</a:t>
            </a:r>
            <a:r>
              <a:rPr lang="en-GB" sz="2400" dirty="0"/>
              <a:t>.</a:t>
            </a:r>
            <a:endParaRPr lang="en-GB" sz="24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A8ED4-B396-42D6-92A5-16F6DF584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80"/>
          <a:stretch/>
        </p:blipFill>
        <p:spPr>
          <a:xfrm>
            <a:off x="596869" y="1626086"/>
            <a:ext cx="5393857" cy="8347693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30AE1CF7-7F6A-4558-88A5-D1D332B58B00}"/>
              </a:ext>
            </a:extLst>
          </p:cNvPr>
          <p:cNvSpPr txBox="1"/>
          <p:nvPr/>
        </p:nvSpPr>
        <p:spPr>
          <a:xfrm>
            <a:off x="7093372" y="2230110"/>
            <a:ext cx="1076346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040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07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111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815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5199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2238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79276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6316" algn="l" defTabSz="1794079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“We employed (the chameleon) to prepare grids using a 133 millisecond dwell time…”</a:t>
            </a:r>
          </a:p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“Following 2D and 3D classification, </a:t>
            </a:r>
            <a:r>
              <a:rPr lang="en-GB" sz="2800" b="1" i="0" u="none" strike="noStrike" baseline="0" dirty="0">
                <a:solidFill>
                  <a:schemeClr val="accent1"/>
                </a:solidFill>
                <a:latin typeface="Roboto-Regular"/>
              </a:rPr>
              <a:t>all classes were found to contain full-length </a:t>
            </a:r>
            <a:r>
              <a:rPr lang="en-GB" sz="2800" b="1" i="0" u="none" strike="noStrike" baseline="0" dirty="0" err="1">
                <a:solidFill>
                  <a:schemeClr val="accent1"/>
                </a:solidFill>
                <a:latin typeface="Roboto-Regular"/>
              </a:rPr>
              <a:t>PreP</a:t>
            </a:r>
            <a:r>
              <a:rPr lang="en-GB" sz="2800" b="1" i="0" u="none" strike="noStrike" baseline="0" dirty="0">
                <a:solidFill>
                  <a:schemeClr val="accent1"/>
                </a:solidFill>
                <a:latin typeface="Roboto-Regular"/>
              </a:rPr>
              <a:t> particles, and no denaturation was observed.” </a:t>
            </a:r>
          </a:p>
          <a:p>
            <a:pPr algn="l"/>
            <a:endParaRPr lang="en-GB" sz="2800" dirty="0">
              <a:solidFill>
                <a:srgbClr val="4A4A4A"/>
              </a:solidFill>
              <a:latin typeface="Roboto-Regular"/>
            </a:endParaRPr>
          </a:p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“3D classification of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particles revealed three distinct open state structures of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PreP.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”</a:t>
            </a:r>
          </a:p>
          <a:p>
            <a:pPr algn="l"/>
            <a:endParaRPr lang="en-GB" sz="2800" dirty="0">
              <a:solidFill>
                <a:srgbClr val="4A4A4A"/>
              </a:solidFill>
              <a:latin typeface="Roboto-Regular"/>
            </a:endParaRPr>
          </a:p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“Two substrate-bound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cryoEM structures were also determined.</a:t>
            </a:r>
          </a:p>
          <a:p>
            <a:pPr algn="l"/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…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in the presence of excess Aβ 1–40 yielding a partially closed (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pC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) state of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at 3.3 Å resolution. </a:t>
            </a:r>
          </a:p>
          <a:p>
            <a:pPr algn="l"/>
            <a:r>
              <a:rPr lang="en-GB" sz="2800" dirty="0">
                <a:solidFill>
                  <a:srgbClr val="4A4A4A"/>
                </a:solidFill>
                <a:latin typeface="Roboto-Regular"/>
              </a:rPr>
              <a:t>…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in complex with a model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presequence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peptide from human citrate synthase (27 aa long, CS27), resulting in a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pC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state of </a:t>
            </a:r>
            <a:r>
              <a:rPr lang="en-GB" sz="2800" b="0" i="0" u="none" strike="noStrike" baseline="0" dirty="0" err="1">
                <a:solidFill>
                  <a:srgbClr val="4A4A4A"/>
                </a:solidFill>
                <a:latin typeface="Roboto-Regular"/>
              </a:rPr>
              <a:t>PreP</a:t>
            </a:r>
            <a:r>
              <a:rPr lang="en-GB" sz="2800" b="0" i="0" u="none" strike="noStrike" baseline="0" dirty="0">
                <a:solidFill>
                  <a:srgbClr val="4A4A4A"/>
                </a:solidFill>
                <a:latin typeface="Roboto-Regular"/>
              </a:rPr>
              <a:t> at 4.6 Å resolution.”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395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Dispense-to-plunge time impact on Preferred Orientation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2630339"/>
            <a:ext cx="18505488" cy="746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chameleon grids frozen at 54ms show improved angular distribution of views for HSP60</a:t>
            </a:r>
          </a:p>
          <a:p>
            <a:endParaRPr lang="en-GB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0D2CB5-C9EB-4701-9FD9-EE76F9986E80}"/>
              </a:ext>
            </a:extLst>
          </p:cNvPr>
          <p:cNvGrpSpPr/>
          <p:nvPr/>
        </p:nvGrpSpPr>
        <p:grpSpPr>
          <a:xfrm>
            <a:off x="2196828" y="3422427"/>
            <a:ext cx="14997819" cy="6228019"/>
            <a:chOff x="15415731" y="4987045"/>
            <a:chExt cx="9363008" cy="38880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3FDC98-3993-4169-A0FD-6A76DB73248D}"/>
                </a:ext>
              </a:extLst>
            </p:cNvPr>
            <p:cNvGrpSpPr/>
            <p:nvPr/>
          </p:nvGrpSpPr>
          <p:grpSpPr>
            <a:xfrm>
              <a:off x="15415731" y="5134922"/>
              <a:ext cx="5615468" cy="3591505"/>
              <a:chOff x="15415731" y="5134922"/>
              <a:chExt cx="5615468" cy="359150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47E3849-37DD-4B2E-98F0-FB14D9542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700" b="40201"/>
              <a:stretch/>
            </p:blipFill>
            <p:spPr>
              <a:xfrm>
                <a:off x="15638422" y="5134922"/>
                <a:ext cx="5392777" cy="359150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1F7805E-ED0A-4BBD-BB3C-2E58DCCE416E}"/>
                  </a:ext>
                </a:extLst>
              </p:cNvPr>
              <p:cNvSpPr/>
              <p:nvPr/>
            </p:nvSpPr>
            <p:spPr>
              <a:xfrm>
                <a:off x="15415731" y="5772647"/>
                <a:ext cx="1099128" cy="5168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0043D8-5679-4734-895B-E015D58900A5}"/>
                  </a:ext>
                </a:extLst>
              </p:cNvPr>
              <p:cNvSpPr/>
              <p:nvPr/>
            </p:nvSpPr>
            <p:spPr>
              <a:xfrm>
                <a:off x="15638422" y="5514229"/>
                <a:ext cx="1099128" cy="5168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285D1D-97A0-4CD9-836F-E88ACD37E7A0}"/>
                  </a:ext>
                </a:extLst>
              </p:cNvPr>
              <p:cNvSpPr/>
              <p:nvPr/>
            </p:nvSpPr>
            <p:spPr>
              <a:xfrm>
                <a:off x="17230478" y="5715620"/>
                <a:ext cx="215544" cy="5168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B523B46-620F-4AEE-9C22-6A30A28EA41A}"/>
                  </a:ext>
                </a:extLst>
              </p:cNvPr>
              <p:cNvSpPr/>
              <p:nvPr/>
            </p:nvSpPr>
            <p:spPr>
              <a:xfrm rot="2596642">
                <a:off x="17444341" y="5418590"/>
                <a:ext cx="163891" cy="5168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63281D-5891-4564-A2AE-730615D3A305}"/>
                </a:ext>
              </a:extLst>
            </p:cNvPr>
            <p:cNvGrpSpPr/>
            <p:nvPr/>
          </p:nvGrpSpPr>
          <p:grpSpPr>
            <a:xfrm>
              <a:off x="21031199" y="4987045"/>
              <a:ext cx="3747540" cy="3888098"/>
              <a:chOff x="20736162" y="5870642"/>
              <a:chExt cx="2620243" cy="271851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CC0D5A-A1B3-4D31-BC07-EFF388D48A41}"/>
                  </a:ext>
                </a:extLst>
              </p:cNvPr>
              <p:cNvGrpSpPr/>
              <p:nvPr/>
            </p:nvGrpSpPr>
            <p:grpSpPr>
              <a:xfrm>
                <a:off x="20736162" y="5870642"/>
                <a:ext cx="2620243" cy="2718519"/>
                <a:chOff x="20736162" y="5870642"/>
                <a:chExt cx="2620243" cy="271851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5B3ACA0-6DB5-48AF-9130-31D9E6405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7977" t="59807"/>
                <a:stretch/>
              </p:blipFill>
              <p:spPr>
                <a:xfrm>
                  <a:off x="21090194" y="5870642"/>
                  <a:ext cx="2266211" cy="2718519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6F6EEE70-EB77-4606-A24F-7F9C31075C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9807" r="93143"/>
                <a:stretch/>
              </p:blipFill>
              <p:spPr>
                <a:xfrm>
                  <a:off x="20736162" y="5878800"/>
                  <a:ext cx="285165" cy="2167709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D9BE6A-49A0-42FB-85C0-22ED3A2B237F}"/>
                  </a:ext>
                </a:extLst>
              </p:cNvPr>
              <p:cNvSpPr/>
              <p:nvPr/>
            </p:nvSpPr>
            <p:spPr>
              <a:xfrm>
                <a:off x="22041293" y="5974037"/>
                <a:ext cx="223284" cy="2584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0822C-7359-476A-BDEF-1AA5155503BC}"/>
              </a:ext>
            </a:extLst>
          </p:cNvPr>
          <p:cNvSpPr/>
          <p:nvPr/>
        </p:nvSpPr>
        <p:spPr>
          <a:xfrm>
            <a:off x="2340844" y="10379639"/>
            <a:ext cx="15697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err="1"/>
              <a:t>Klebl</a:t>
            </a:r>
            <a:r>
              <a:rPr lang="en-GB" sz="2800" dirty="0"/>
              <a:t>, D. P. </a:t>
            </a:r>
            <a:r>
              <a:rPr lang="en-GB" sz="2800" i="1" dirty="0"/>
              <a:t>et al.</a:t>
            </a:r>
            <a:r>
              <a:rPr lang="en-GB" sz="2800" dirty="0"/>
              <a:t> Need for Speed: Examining Protein </a:t>
            </a:r>
            <a:r>
              <a:rPr lang="en-GB" sz="2800" dirty="0" err="1"/>
              <a:t>Behavior</a:t>
            </a:r>
            <a:r>
              <a:rPr lang="en-GB" sz="2800" dirty="0"/>
              <a:t> during CryoEM Grid Preparation at Different Timescales. </a:t>
            </a:r>
            <a:r>
              <a:rPr lang="en-GB" sz="2800" i="1" dirty="0"/>
              <a:t>Structure</a:t>
            </a:r>
            <a:r>
              <a:rPr lang="en-GB" sz="2800" dirty="0"/>
              <a:t> </a:t>
            </a:r>
            <a:r>
              <a:rPr lang="en-GB" sz="2800" b="1" dirty="0"/>
              <a:t>0</a:t>
            </a:r>
            <a:r>
              <a:rPr lang="en-GB" sz="2800" dirty="0"/>
              <a:t>, (2020).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29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Faster is not always better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2630339"/>
            <a:ext cx="18505488" cy="746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70s Ribosome plunged at 54ms shows </a:t>
            </a:r>
            <a:r>
              <a:rPr lang="en-GB" sz="3200" i="1" dirty="0"/>
              <a:t>stronger</a:t>
            </a:r>
            <a:r>
              <a:rPr lang="en-GB" sz="3200" dirty="0"/>
              <a:t> preferred orientation</a:t>
            </a:r>
          </a:p>
          <a:p>
            <a:endParaRPr lang="en-GB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0822C-7359-476A-BDEF-1AA5155503BC}"/>
              </a:ext>
            </a:extLst>
          </p:cNvPr>
          <p:cNvSpPr/>
          <p:nvPr/>
        </p:nvSpPr>
        <p:spPr>
          <a:xfrm>
            <a:off x="2340844" y="10379639"/>
            <a:ext cx="15697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err="1"/>
              <a:t>Klebl</a:t>
            </a:r>
            <a:r>
              <a:rPr lang="en-GB" sz="2800" dirty="0"/>
              <a:t>, D. P. </a:t>
            </a:r>
            <a:r>
              <a:rPr lang="en-GB" sz="2800" i="1" dirty="0"/>
              <a:t>et al.</a:t>
            </a:r>
            <a:r>
              <a:rPr lang="en-GB" sz="2800" dirty="0"/>
              <a:t> Need for Speed: Examining Protein </a:t>
            </a:r>
            <a:r>
              <a:rPr lang="en-GB" sz="2800" dirty="0" err="1"/>
              <a:t>Behavior</a:t>
            </a:r>
            <a:r>
              <a:rPr lang="en-GB" sz="2800" dirty="0"/>
              <a:t> during CryoEM Grid Preparation at Different Timescales. </a:t>
            </a:r>
            <a:r>
              <a:rPr lang="en-GB" sz="2800" i="1" dirty="0"/>
              <a:t>Structure</a:t>
            </a:r>
            <a:r>
              <a:rPr lang="en-GB" sz="2800" dirty="0"/>
              <a:t> </a:t>
            </a:r>
            <a:r>
              <a:rPr lang="en-GB" sz="2800" b="1" dirty="0"/>
              <a:t>0</a:t>
            </a:r>
            <a:r>
              <a:rPr lang="en-GB" sz="2800" dirty="0"/>
              <a:t>, (2020).</a:t>
            </a:r>
            <a:endParaRPr lang="en-GB" sz="2800" dirty="0"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214C0A-CC75-42F4-9166-84EA7A10D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8" t="32122" b="4908"/>
          <a:stretch/>
        </p:blipFill>
        <p:spPr>
          <a:xfrm>
            <a:off x="5581204" y="3224130"/>
            <a:ext cx="11809312" cy="7012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82822-0EBC-4230-ACA5-E5C1C789E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9" t="72661" r="85761" b="5247"/>
          <a:stretch/>
        </p:blipFill>
        <p:spPr>
          <a:xfrm>
            <a:off x="3693034" y="7749755"/>
            <a:ext cx="1831743" cy="25584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119982-38B1-4B82-8A02-781A06B36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9" t="32480" r="85761" b="47545"/>
          <a:stretch/>
        </p:blipFill>
        <p:spPr>
          <a:xfrm>
            <a:off x="3636608" y="3370845"/>
            <a:ext cx="1831744" cy="2313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20CC6F-9C26-4104-91A3-D4C3A1662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9" t="54053" r="85761" b="26065"/>
          <a:stretch/>
        </p:blipFill>
        <p:spPr>
          <a:xfrm>
            <a:off x="3693034" y="5579198"/>
            <a:ext cx="1831744" cy="23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81130"/>
      </p:ext>
    </p:extLst>
  </p:cSld>
  <p:clrMapOvr>
    <a:masterClrMapping/>
  </p:clrMapOvr>
</p:sld>
</file>

<file path=ppt/theme/theme1.xml><?xml version="1.0" encoding="utf-8"?>
<a:theme xmlns:a="http://schemas.openxmlformats.org/drawingml/2006/main" name="SPTTheme2021">
  <a:themeElements>
    <a:clrScheme name="Custom -SPT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40F7D"/>
      </a:accent1>
      <a:accent2>
        <a:srgbClr val="00ABAC"/>
      </a:accent2>
      <a:accent3>
        <a:srgbClr val="A5A5A5"/>
      </a:accent3>
      <a:accent4>
        <a:srgbClr val="7030A0"/>
      </a:accent4>
      <a:accent5>
        <a:srgbClr val="FFFF00"/>
      </a:accent5>
      <a:accent6>
        <a:srgbClr val="D40F7D"/>
      </a:accent6>
      <a:hlink>
        <a:srgbClr val="D40F7D"/>
      </a:hlink>
      <a:folHlink>
        <a:srgbClr val="D40F7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40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TTheme2021" id="{687D06DD-63AA-4239-B7BC-56E0545FDC43}" vid="{90925DDE-1213-4F23-99BF-BF17F9A2C3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BCD4B689A8C4BB84A0871B016D107" ma:contentTypeVersion="" ma:contentTypeDescription="Create a new document." ma:contentTypeScope="" ma:versionID="4349cf03090baf37fc7267c473ef1024">
  <xsd:schema xmlns:xsd="http://www.w3.org/2001/XMLSchema" xmlns:xs="http://www.w3.org/2001/XMLSchema" xmlns:p="http://schemas.microsoft.com/office/2006/metadata/properties" xmlns:ns2="495b746a-f087-44ed-82fc-251c3096bcbd" xmlns:ns3="95f89397-82fd-4b43-8bd0-90757494212b" targetNamespace="http://schemas.microsoft.com/office/2006/metadata/properties" ma:root="true" ma:fieldsID="db3bae676dc623cd8a2efe8cdf6cb581" ns2:_="" ns3:_="">
    <xsd:import namespace="495b746a-f087-44ed-82fc-251c3096bcbd"/>
    <xsd:import namespace="95f89397-82fd-4b43-8bd0-9075749421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b746a-f087-44ed-82fc-251c3096bc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89397-82fd-4b43-8bd0-907574942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FB744B-5BC9-42A9-B107-3BEF5B267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b746a-f087-44ed-82fc-251c3096bcbd"/>
    <ds:schemaRef ds:uri="95f89397-82fd-4b43-8bd0-907574942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9A46D8-4333-45A7-AAC8-36B2CAC9D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60330-DDCC-4F13-9082-CCD375BB70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SPTTheme2021</Template>
  <TotalTime>0</TotalTime>
  <Words>1626</Words>
  <Application>Microsoft Office PowerPoint</Application>
  <PresentationFormat>Custom</PresentationFormat>
  <Paragraphs>286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Roboto-Regular</vt:lpstr>
      <vt:lpstr>Times New Roman</vt:lpstr>
      <vt:lpstr>Wingdings</vt:lpstr>
      <vt:lpstr>SPTTheme2021</vt:lpstr>
      <vt:lpstr>Advanced Topics</vt:lpstr>
      <vt:lpstr>Concentration vs Dispense-to-Plunge Time &amp; Specimen Size</vt:lpstr>
      <vt:lpstr>Shorter dispense-to-plunge time requires more concentrated sample</vt:lpstr>
      <vt:lpstr>Shorter dispense-to-plunge time impact on denaturation</vt:lpstr>
      <vt:lpstr>Shorter dispense-to-plunge time impact on denaturation</vt:lpstr>
      <vt:lpstr>Shorter dispense-to-plunge time impact on denaturation</vt:lpstr>
      <vt:lpstr>Shorter dispense-to-plunge time impact on denaturation</vt:lpstr>
      <vt:lpstr>Dispense-to-plunge time impact on Preferred Orientation </vt:lpstr>
      <vt:lpstr>Faster is not always better</vt:lpstr>
      <vt:lpstr>Factors to consider when freezing a new sample</vt:lpstr>
      <vt:lpstr>Approaching a New Sample - 1st Freezing Session</vt:lpstr>
      <vt:lpstr>Approaching a New Sample - 2nd Freezing Session</vt:lpstr>
      <vt:lpstr>Effect of Sample Concentration and Glow Discharge on Wicking</vt:lpstr>
      <vt:lpstr>Targeting Plunge Time and Film Thickness</vt:lpstr>
      <vt:lpstr>Freezing Session Strategy</vt:lpstr>
      <vt:lpstr>Case Study #1 - 3mg/ml sample</vt:lpstr>
      <vt:lpstr>Case Study #2 – 4 mg/mL sample with AWI issues</vt:lpstr>
      <vt:lpstr>Key Points Summary</vt:lpstr>
      <vt:lpstr>Quiz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2021-01-19T15:36:03Z</dcterms:created>
  <dcterms:modified xsi:type="dcterms:W3CDTF">2021-12-02T15:33:18Z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0x0101000E5BCD4B689A8C4BB84A0871B016D107</vt:lpwstr>
  </property>
</Properties>
</file>